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-1-11.svg" ContentType="image/svg+xml"/>
  <Override PartName="/ppt/media/image-1-13.svg" ContentType="image/svg+xml"/>
  <Override PartName="/ppt/media/image-1-3.svg" ContentType="image/svg+xml"/>
  <Override PartName="/ppt/media/image-1-5.svg" ContentType="image/svg+xml"/>
  <Override PartName="/ppt/media/image-1-7.svg" ContentType="image/svg+xml"/>
  <Override PartName="/ppt/media/image-1-9.svg" ContentType="image/svg+xml"/>
  <Override PartName="/ppt/media/image-11-11.svg" ContentType="image/svg+xml"/>
  <Override PartName="/ppt/media/image-11-13.svg" ContentType="image/svg+xml"/>
  <Override PartName="/ppt/media/image-11-15.svg" ContentType="image/svg+xml"/>
  <Override PartName="/ppt/media/image-11-17.svg" ContentType="image/svg+xml"/>
  <Override PartName="/ppt/media/image-11-3.svg" ContentType="image/svg+xml"/>
  <Override PartName="/ppt/media/image-11-5.svg" ContentType="image/svg+xml"/>
  <Override PartName="/ppt/media/image-11-7.svg" ContentType="image/svg+xml"/>
  <Override PartName="/ppt/media/image-11-9.svg" ContentType="image/svg+xml"/>
  <Override PartName="/ppt/media/image-12-11.svg" ContentType="image/svg+xml"/>
  <Override PartName="/ppt/media/image-12-13.svg" ContentType="image/svg+xml"/>
  <Override PartName="/ppt/media/image-12-3.svg" ContentType="image/svg+xml"/>
  <Override PartName="/ppt/media/image-12-5.svg" ContentType="image/svg+xml"/>
  <Override PartName="/ppt/media/image-12-7.svg" ContentType="image/svg+xml"/>
  <Override PartName="/ppt/media/image-12-9.svg" ContentType="image/svg+xml"/>
  <Override PartName="/ppt/media/image-13-11.svg" ContentType="image/svg+xml"/>
  <Override PartName="/ppt/media/image-13-13.svg" ContentType="image/svg+xml"/>
  <Override PartName="/ppt/media/image-13-15.svg" ContentType="image/svg+xml"/>
  <Override PartName="/ppt/media/image-13-17.svg" ContentType="image/svg+xml"/>
  <Override PartName="/ppt/media/image-13-3.svg" ContentType="image/svg+xml"/>
  <Override PartName="/ppt/media/image-13-5.svg" ContentType="image/svg+xml"/>
  <Override PartName="/ppt/media/image-13-7.svg" ContentType="image/svg+xml"/>
  <Override PartName="/ppt/media/image-13-9.svg" ContentType="image/svg+xml"/>
  <Override PartName="/ppt/media/image-14-3.svg" ContentType="image/svg+xml"/>
  <Override PartName="/ppt/media/image-14-5.svg" ContentType="image/svg+xml"/>
  <Override PartName="/ppt/media/image-14-7.svg" ContentType="image/svg+xml"/>
  <Override PartName="/ppt/media/image-2-3.svg" ContentType="image/svg+xml"/>
  <Override PartName="/ppt/media/image-2-5.svg" ContentType="image/svg+xml"/>
  <Override PartName="/ppt/media/image-2-7.svg" ContentType="image/svg+xml"/>
  <Override PartName="/ppt/media/image-2-9.svg" ContentType="image/svg+xml"/>
  <Override PartName="/ppt/media/image-3-10.svg" ContentType="image/svg+xml"/>
  <Override PartName="/ppt/media/image-3-4.svg" ContentType="image/svg+xml"/>
  <Override PartName="/ppt/media/image-3-6.svg" ContentType="image/svg+xml"/>
  <Override PartName="/ppt/media/image-3-8.svg" ContentType="image/svg+xml"/>
  <Override PartName="/ppt/media/image-4-3.svg" ContentType="image/svg+xml"/>
  <Override PartName="/ppt/media/image-4-5.svg" ContentType="image/svg+xml"/>
  <Override PartName="/ppt/media/image-4-7.svg" ContentType="image/svg+xml"/>
  <Override PartName="/ppt/media/image-5-11.svg" ContentType="image/svg+xml"/>
  <Override PartName="/ppt/media/image-5-13.svg" ContentType="image/svg+xml"/>
  <Override PartName="/ppt/media/image-5-15.svg" ContentType="image/svg+xml"/>
  <Override PartName="/ppt/media/image-5-17.svg" ContentType="image/svg+xml"/>
  <Override PartName="/ppt/media/image-5-19.svg" ContentType="image/svg+xml"/>
  <Override PartName="/ppt/media/image-5-3.svg" ContentType="image/svg+xml"/>
  <Override PartName="/ppt/media/image-5-5.svg" ContentType="image/svg+xml"/>
  <Override PartName="/ppt/media/image-5-7.svg" ContentType="image/svg+xml"/>
  <Override PartName="/ppt/media/image-5-9.svg" ContentType="image/svg+xml"/>
  <Override PartName="/ppt/media/image-6-11.svg" ContentType="image/svg+xml"/>
  <Override PartName="/ppt/media/image-6-13.svg" ContentType="image/svg+xml"/>
  <Override PartName="/ppt/media/image-6-3.svg" ContentType="image/svg+xml"/>
  <Override PartName="/ppt/media/image-6-5.svg" ContentType="image/svg+xml"/>
  <Override PartName="/ppt/media/image-6-7.svg" ContentType="image/svg+xml"/>
  <Override PartName="/ppt/media/image-6-9.svg" ContentType="image/svg+xml"/>
  <Override PartName="/ppt/media/image-7-3.svg" ContentType="image/svg+xml"/>
  <Override PartName="/ppt/media/image-7-5.svg" ContentType="image/svg+xml"/>
  <Override PartName="/ppt/media/image-7-7.svg" ContentType="image/svg+xml"/>
  <Override PartName="/ppt/media/image-7-9.svg" ContentType="image/svg+xml"/>
  <Override PartName="/ppt/media/image-9-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0" r:id="rId21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10.xml"/><Relationship Id="rId11" Type="http://schemas.openxmlformats.org/officeDocument/2006/relationships/slide" Target="slides/slide11.xml"/><Relationship Id="rId12" Type="http://schemas.openxmlformats.org/officeDocument/2006/relationships/slide" Target="slides/slide12.xml"/><Relationship Id="rId13" Type="http://schemas.openxmlformats.org/officeDocument/2006/relationships/slide" Target="slides/slide13.xml"/><Relationship Id="rId14" Type="http://schemas.openxmlformats.org/officeDocument/2006/relationships/slide" Target="slides/slide14.xml"/><Relationship Id="rId15" Type="http://schemas.openxmlformats.org/officeDocument/2006/relationships/slide" Target="slides/slide15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04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6F8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light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7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dark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Y">
    <p:bg>
      <p:bgPr>
        <a:solidFill>
          <a:srgbClr val="071A3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navy_bg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8" Type="http://schemas.openxmlformats.org/officeDocument/2006/relationships/image" Target="../media/image-1-8.png"/><Relationship Id="rId9" Type="http://schemas.openxmlformats.org/officeDocument/2006/relationships/image" Target="../media/image-1-9.svg"/><Relationship Id="rId10" Type="http://schemas.openxmlformats.org/officeDocument/2006/relationships/image" Target="../media/image-1-10.png"/><Relationship Id="rId11" Type="http://schemas.openxmlformats.org/officeDocument/2006/relationships/image" Target="../media/image-1-11.svg"/><Relationship Id="rId12" Type="http://schemas.openxmlformats.org/officeDocument/2006/relationships/image" Target="../media/image-1-12.png"/><Relationship Id="rId13" Type="http://schemas.openxmlformats.org/officeDocument/2006/relationships/image" Target="../media/image-1-13.svg"/><Relationship Id="rId14" Type="http://schemas.openxmlformats.org/officeDocument/2006/relationships/slideLayout" Target="../slideLayouts/slideLayout3.xml"/><Relationship Id="rId1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svg"/><Relationship Id="rId4" Type="http://schemas.openxmlformats.org/officeDocument/2006/relationships/image" Target="../media/image-2-4.png"/><Relationship Id="rId5" Type="http://schemas.openxmlformats.org/officeDocument/2006/relationships/image" Target="../media/image-2-5.svg"/><Relationship Id="rId6" Type="http://schemas.openxmlformats.org/officeDocument/2006/relationships/image" Target="../media/image-2-6.png"/><Relationship Id="rId7" Type="http://schemas.openxmlformats.org/officeDocument/2006/relationships/image" Target="../media/image-2-7.svg"/><Relationship Id="rId8" Type="http://schemas.openxmlformats.org/officeDocument/2006/relationships/image" Target="../media/image-2-8.png"/><Relationship Id="rId9" Type="http://schemas.openxmlformats.org/officeDocument/2006/relationships/image" Target="../media/image-2-9.sv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1.pn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slideLayout" Target="../slideLayouts/slideLayout4.xml"/><Relationship Id="rId1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svg"/><Relationship Id="rId4" Type="http://schemas.openxmlformats.org/officeDocument/2006/relationships/image" Target="../media/image-4-4.png"/><Relationship Id="rId5" Type="http://schemas.openxmlformats.org/officeDocument/2006/relationships/image" Target="../media/image-4-5.svg"/><Relationship Id="rId6" Type="http://schemas.openxmlformats.org/officeDocument/2006/relationships/image" Target="../media/image-4-6.png"/><Relationship Id="rId7" Type="http://schemas.openxmlformats.org/officeDocument/2006/relationships/image" Target="../media/image-4-7.sv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svg"/><Relationship Id="rId4" Type="http://schemas.openxmlformats.org/officeDocument/2006/relationships/image" Target="../media/image-5-4.png"/><Relationship Id="rId5" Type="http://schemas.openxmlformats.org/officeDocument/2006/relationships/image" Target="../media/image-5-5.svg"/><Relationship Id="rId6" Type="http://schemas.openxmlformats.org/officeDocument/2006/relationships/image" Target="../media/image-5-6.png"/><Relationship Id="rId7" Type="http://schemas.openxmlformats.org/officeDocument/2006/relationships/image" Target="../media/image-5-7.svg"/><Relationship Id="rId8" Type="http://schemas.openxmlformats.org/officeDocument/2006/relationships/image" Target="../media/image-5-8.png"/><Relationship Id="rId9" Type="http://schemas.openxmlformats.org/officeDocument/2006/relationships/image" Target="../media/image-5-9.svg"/><Relationship Id="rId10" Type="http://schemas.openxmlformats.org/officeDocument/2006/relationships/image" Target="../media/image-5-10.png"/><Relationship Id="rId11" Type="http://schemas.openxmlformats.org/officeDocument/2006/relationships/image" Target="../media/image-5-11.svg"/><Relationship Id="rId12" Type="http://schemas.openxmlformats.org/officeDocument/2006/relationships/image" Target="../media/image-5-12.png"/><Relationship Id="rId13" Type="http://schemas.openxmlformats.org/officeDocument/2006/relationships/image" Target="../media/image-5-13.svg"/><Relationship Id="rId14" Type="http://schemas.openxmlformats.org/officeDocument/2006/relationships/image" Target="../media/image-5-14.png"/><Relationship Id="rId15" Type="http://schemas.openxmlformats.org/officeDocument/2006/relationships/image" Target="../media/image-5-15.svg"/><Relationship Id="rId16" Type="http://schemas.openxmlformats.org/officeDocument/2006/relationships/image" Target="../media/image-5-16.png"/><Relationship Id="rId17" Type="http://schemas.openxmlformats.org/officeDocument/2006/relationships/image" Target="../media/image-5-17.svg"/><Relationship Id="rId18" Type="http://schemas.openxmlformats.org/officeDocument/2006/relationships/image" Target="../media/image-5-18.png"/><Relationship Id="rId19" Type="http://schemas.openxmlformats.org/officeDocument/2006/relationships/image" Target="../media/image-5-19.svg"/><Relationship Id="rId20" Type="http://schemas.openxmlformats.org/officeDocument/2006/relationships/slideLayout" Target="../slideLayouts/slideLayout2.xml"/><Relationship Id="rId21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svg"/><Relationship Id="rId4" Type="http://schemas.openxmlformats.org/officeDocument/2006/relationships/image" Target="../media/image-6-4.png"/><Relationship Id="rId5" Type="http://schemas.openxmlformats.org/officeDocument/2006/relationships/image" Target="../media/image-6-5.svg"/><Relationship Id="rId6" Type="http://schemas.openxmlformats.org/officeDocument/2006/relationships/image" Target="../media/image-6-6.png"/><Relationship Id="rId7" Type="http://schemas.openxmlformats.org/officeDocument/2006/relationships/image" Target="../media/image-6-7.svg"/><Relationship Id="rId8" Type="http://schemas.openxmlformats.org/officeDocument/2006/relationships/image" Target="../media/image-6-8.png"/><Relationship Id="rId9" Type="http://schemas.openxmlformats.org/officeDocument/2006/relationships/image" Target="../media/image-6-9.svg"/><Relationship Id="rId10" Type="http://schemas.openxmlformats.org/officeDocument/2006/relationships/image" Target="../media/image-6-10.png"/><Relationship Id="rId11" Type="http://schemas.openxmlformats.org/officeDocument/2006/relationships/image" Target="../media/image-6-11.svg"/><Relationship Id="rId12" Type="http://schemas.openxmlformats.org/officeDocument/2006/relationships/image" Target="../media/image-6-12.png"/><Relationship Id="rId13" Type="http://schemas.openxmlformats.org/officeDocument/2006/relationships/image" Target="../media/image-6-13.svg"/><Relationship Id="rId14" Type="http://schemas.openxmlformats.org/officeDocument/2006/relationships/slideLayout" Target="../slideLayouts/slideLayout2.xml"/><Relationship Id="rId15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4.png"/><Relationship Id="rId5" Type="http://schemas.openxmlformats.org/officeDocument/2006/relationships/image" Target="../media/image-7-5.svg"/><Relationship Id="rId6" Type="http://schemas.openxmlformats.org/officeDocument/2006/relationships/image" Target="../media/image-7-6.png"/><Relationship Id="rId7" Type="http://schemas.openxmlformats.org/officeDocument/2006/relationships/image" Target="../media/image-7-7.svg"/><Relationship Id="rId8" Type="http://schemas.openxmlformats.org/officeDocument/2006/relationships/image" Target="../media/image-7-8.png"/><Relationship Id="rId9" Type="http://schemas.openxmlformats.org/officeDocument/2006/relationships/image" Target="../media/image-7-9.svg"/><Relationship Id="rId10" Type="http://schemas.openxmlformats.org/officeDocument/2006/relationships/slideLayout" Target="../slideLayouts/slideLayout4.xml"/><Relationship Id="rId11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1-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sv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9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0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image" Target="../media/image-11-7.svg"/><Relationship Id="rId8" Type="http://schemas.openxmlformats.org/officeDocument/2006/relationships/image" Target="../media/image-11-8.png"/><Relationship Id="rId9" Type="http://schemas.openxmlformats.org/officeDocument/2006/relationships/image" Target="../media/image-11-9.sv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sv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sv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sv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svg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1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svg"/><Relationship Id="rId4" Type="http://schemas.openxmlformats.org/officeDocument/2006/relationships/image" Target="../media/image-12-4.png"/><Relationship Id="rId5" Type="http://schemas.openxmlformats.org/officeDocument/2006/relationships/image" Target="../media/image-12-5.svg"/><Relationship Id="rId6" Type="http://schemas.openxmlformats.org/officeDocument/2006/relationships/image" Target="../media/image-12-6.png"/><Relationship Id="rId7" Type="http://schemas.openxmlformats.org/officeDocument/2006/relationships/image" Target="../media/image-12-7.svg"/><Relationship Id="rId8" Type="http://schemas.openxmlformats.org/officeDocument/2006/relationships/image" Target="../media/image-12-8.png"/><Relationship Id="rId9" Type="http://schemas.openxmlformats.org/officeDocument/2006/relationships/image" Target="../media/image-12-9.sv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svg"/><Relationship Id="rId12" Type="http://schemas.openxmlformats.org/officeDocument/2006/relationships/image" Target="../media/image-12-12.png"/><Relationship Id="rId13" Type="http://schemas.openxmlformats.org/officeDocument/2006/relationships/image" Target="../media/image-12-13.svg"/><Relationship Id="rId14" Type="http://schemas.openxmlformats.org/officeDocument/2006/relationships/slideLayout" Target="../slideLayouts/slideLayout4.xml"/><Relationship Id="rId15" Type="http://schemas.openxmlformats.org/officeDocument/2006/relationships/notesSlide" Target="../notesSlides/notesSlide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svg"/><Relationship Id="rId4" Type="http://schemas.openxmlformats.org/officeDocument/2006/relationships/image" Target="../media/image-13-4.png"/><Relationship Id="rId5" Type="http://schemas.openxmlformats.org/officeDocument/2006/relationships/image" Target="../media/image-13-5.svg"/><Relationship Id="rId6" Type="http://schemas.openxmlformats.org/officeDocument/2006/relationships/image" Target="../media/image-13-6.png"/><Relationship Id="rId7" Type="http://schemas.openxmlformats.org/officeDocument/2006/relationships/image" Target="../media/image-13-7.svg"/><Relationship Id="rId8" Type="http://schemas.openxmlformats.org/officeDocument/2006/relationships/image" Target="../media/image-13-8.png"/><Relationship Id="rId9" Type="http://schemas.openxmlformats.org/officeDocument/2006/relationships/image" Target="../media/image-13-9.sv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sv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svg"/><Relationship Id="rId14" Type="http://schemas.openxmlformats.org/officeDocument/2006/relationships/image" Target="../media/image-13-14.png"/><Relationship Id="rId15" Type="http://schemas.openxmlformats.org/officeDocument/2006/relationships/image" Target="../media/image-13-15.svg"/><Relationship Id="rId16" Type="http://schemas.openxmlformats.org/officeDocument/2006/relationships/image" Target="../media/image-13-16.png"/><Relationship Id="rId17" Type="http://schemas.openxmlformats.org/officeDocument/2006/relationships/image" Target="../media/image-13-17.svg"/><Relationship Id="rId18" Type="http://schemas.openxmlformats.org/officeDocument/2006/relationships/slideLayout" Target="../slideLayouts/slideLayout2.xml"/><Relationship Id="rId19" Type="http://schemas.openxmlformats.org/officeDocument/2006/relationships/notesSlide" Target="../notesSlides/notesSlide1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image" Target="../media/image-14-6.png"/><Relationship Id="rId7" Type="http://schemas.openxmlformats.org/officeDocument/2006/relationships/image" Target="../media/image-14-7.sv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9050" dist="10160" dir="2700000">
              <a:srgbClr val="071A33">
                <a:alpha val="10000"/>
              </a:srgbClr>
            </a:outerShdw>
          </a:effectLst>
        </p:spPr>
        <p:txBody>
          <a:bodyPr/>
          <a:p/>
        </p:txBody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PLATFORM OVERVIEW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645920"/>
            <a:ext cx="6172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Visibility. Marketplace.</a:t>
            </a:r>
            <a:endParaRPr lang="en-US" sz="4000" dirty="0"/>
          </a:p>
          <a:p>
            <a:pPr indent="0" marL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Member Rewards.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621792" y="3703320"/>
            <a:ext cx="55778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1700" dirty="0">
                <a:solidFill>
                  <a:srgbClr val="D1DCEE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digital growth ecosystem for artisans, professionals, product sellers, institutions and small businesses.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621792" y="4754880"/>
            <a:ext cx="4663440" cy="0"/>
          </a:xfrm>
          <a:prstGeom prst="line">
            <a:avLst/>
          </a:prstGeom>
          <a:noFill/>
          <a:ln w="19050">
            <a:solidFill>
              <a:srgbClr val="4C77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21792" y="495604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AFC4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7360920" y="1417320"/>
            <a:ext cx="4160520" cy="950976"/>
          </a:xfrm>
          <a:prstGeom prst="roundRect">
            <a:avLst>
              <a:gd name="adj" fmla="val 12500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8FA9D8">
                <a:alpha val="45000"/>
              </a:srgbClr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7607808" y="1618488"/>
            <a:ext cx="493776" cy="493776"/>
          </a:xfrm>
          <a:prstGeom prst="roundRect">
            <a:avLst>
              <a:gd name="adj" fmla="val 22222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6314" y="1727119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8247888" y="158191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Service Directory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8247888" y="1892808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Find skilled artisans and professionals</a:t>
            </a:r>
            <a:endParaRPr lang="en-US" sz="1050" dirty="0"/>
          </a:p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027664" y="1783080"/>
            <a:ext cx="173736" cy="173736"/>
          </a:xfrm>
          <a:prstGeom prst="rect">
            <a:avLst/>
          </a:prstGeom>
        </p:spPr>
      </p:pic>
      <p:sp>
        <p:nvSpPr>
          <p:cNvPr id="16" name="Shape 11"/>
          <p:cNvSpPr/>
          <p:nvPr/>
        </p:nvSpPr>
        <p:spPr>
          <a:xfrm>
            <a:off x="7360920" y="2642616"/>
            <a:ext cx="4160520" cy="950976"/>
          </a:xfrm>
          <a:prstGeom prst="roundRect">
            <a:avLst>
              <a:gd name="adj" fmla="val 12500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8FA9D8">
                <a:alpha val="45000"/>
              </a:srgbClr>
            </a:solidFill>
            <a:prstDash val="solid"/>
          </a:ln>
        </p:spPr>
      </p:sp>
      <p:sp>
        <p:nvSpPr>
          <p:cNvPr id="17" name="Shape 12"/>
          <p:cNvSpPr/>
          <p:nvPr/>
        </p:nvSpPr>
        <p:spPr>
          <a:xfrm>
            <a:off x="7607808" y="2843784"/>
            <a:ext cx="493776" cy="493776"/>
          </a:xfrm>
          <a:prstGeom prst="roundRect">
            <a:avLst>
              <a:gd name="adj" fmla="val 22222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726314" y="2952415"/>
            <a:ext cx="256764" cy="256764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8247888" y="2807208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Marketplace</a:t>
            </a:r>
            <a:endParaRPr lang="en-US" sz="1450" dirty="0"/>
          </a:p>
        </p:txBody>
      </p:sp>
      <p:sp>
        <p:nvSpPr>
          <p:cNvPr id="20" name="Text 14"/>
          <p:cNvSpPr/>
          <p:nvPr/>
        </p:nvSpPr>
        <p:spPr>
          <a:xfrm>
            <a:off x="8247888" y="3118104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 products and connect with sellers</a:t>
            </a:r>
            <a:endParaRPr lang="en-US" sz="105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027664" y="3008376"/>
            <a:ext cx="173736" cy="173736"/>
          </a:xfrm>
          <a:prstGeom prst="rect">
            <a:avLst/>
          </a:prstGeom>
        </p:spPr>
      </p:pic>
      <p:sp>
        <p:nvSpPr>
          <p:cNvPr id="22" name="Shape 15"/>
          <p:cNvSpPr/>
          <p:nvPr/>
        </p:nvSpPr>
        <p:spPr>
          <a:xfrm>
            <a:off x="7360920" y="3867912"/>
            <a:ext cx="4160520" cy="950976"/>
          </a:xfrm>
          <a:prstGeom prst="roundRect">
            <a:avLst>
              <a:gd name="adj" fmla="val 12500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8FA9D8">
                <a:alpha val="45000"/>
              </a:srgbClr>
            </a:solidFill>
            <a:prstDash val="solid"/>
          </a:ln>
        </p:spPr>
      </p:sp>
      <p:sp>
        <p:nvSpPr>
          <p:cNvPr id="23" name="Shape 16"/>
          <p:cNvSpPr/>
          <p:nvPr/>
        </p:nvSpPr>
        <p:spPr>
          <a:xfrm>
            <a:off x="7607808" y="4069080"/>
            <a:ext cx="493776" cy="493776"/>
          </a:xfrm>
          <a:prstGeom prst="roundRect">
            <a:avLst>
              <a:gd name="adj" fmla="val 22222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726314" y="4177711"/>
            <a:ext cx="256764" cy="256764"/>
          </a:xfrm>
          <a:prstGeom prst="rect">
            <a:avLst/>
          </a:prstGeom>
        </p:spPr>
      </p:pic>
      <p:sp>
        <p:nvSpPr>
          <p:cNvPr id="25" name="Text 17"/>
          <p:cNvSpPr/>
          <p:nvPr/>
        </p:nvSpPr>
        <p:spPr>
          <a:xfrm>
            <a:off x="8247888" y="4032504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Business Promotions</a:t>
            </a:r>
            <a:endParaRPr lang="en-US" sz="1450" dirty="0"/>
          </a:p>
        </p:txBody>
      </p:sp>
      <p:sp>
        <p:nvSpPr>
          <p:cNvPr id="26" name="Text 18"/>
          <p:cNvSpPr/>
          <p:nvPr/>
        </p:nvSpPr>
        <p:spPr>
          <a:xfrm>
            <a:off x="8247888" y="4343400"/>
            <a:ext cx="274320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Give approved businesses public visibility</a:t>
            </a:r>
            <a:endParaRPr lang="en-US" sz="105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027664" y="4233672"/>
            <a:ext cx="173736" cy="173736"/>
          </a:xfrm>
          <a:prstGeom prst="rect">
            <a:avLst/>
          </a:prstGeom>
        </p:spPr>
      </p:pic>
      <p:sp>
        <p:nvSpPr>
          <p:cNvPr id="28" name="Text 19"/>
          <p:cNvSpPr/>
          <p:nvPr/>
        </p:nvSpPr>
        <p:spPr>
          <a:xfrm>
            <a:off x="7388352" y="537667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rptcode.com</a:t>
            </a:r>
            <a:endParaRPr lang="en-US" sz="1150" dirty="0"/>
          </a:p>
        </p:txBody>
      </p:sp>
      <p:sp>
        <p:nvSpPr>
          <p:cNvPr id="29" name="Text 20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7B7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| Professional presentation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THE CHALLENGE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71600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Great work often remains invisible.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594360" y="2066544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 is not the problem. The challenge is being found, trusted and chosen.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94360" y="2514600"/>
            <a:ext cx="5230368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241935000" dist="129032000" dir="162000000000">
              <a:srgbClr val="071A33">
                <a:alpha val="100000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13816" y="2770632"/>
            <a:ext cx="512064" cy="512064"/>
          </a:xfrm>
          <a:prstGeom prst="roundRect">
            <a:avLst>
              <a:gd name="adj" fmla="val 21429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6711" y="2883286"/>
            <a:ext cx="266273" cy="266273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90472" y="27249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Low discoverability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1490472" y="3099816"/>
            <a:ext cx="3977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Many artisans and small businesses depend on word of mouth and cannot consistently reach new customers.</a:t>
            </a:r>
            <a:endParaRPr lang="en-US" sz="1130" dirty="0"/>
          </a:p>
        </p:txBody>
      </p:sp>
      <p:sp>
        <p:nvSpPr>
          <p:cNvPr id="12" name="Shape 8"/>
          <p:cNvSpPr/>
          <p:nvPr/>
        </p:nvSpPr>
        <p:spPr>
          <a:xfrm>
            <a:off x="6217920" y="2514600"/>
            <a:ext cx="5230368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3072574500000" dist="1638706400000" dir="9720000000000000">
              <a:srgbClr val="071A33">
                <a:alpha val="10000000000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437376" y="2770632"/>
            <a:ext cx="512064" cy="512064"/>
          </a:xfrm>
          <a:prstGeom prst="roundRect">
            <a:avLst>
              <a:gd name="adj" fmla="val 21429"/>
            </a:avLst>
          </a:prstGeom>
          <a:solidFill>
            <a:srgbClr val="E7F8F2"/>
          </a:solidFill>
          <a:ln w="12700">
            <a:solidFill>
              <a:srgbClr val="E7F8F2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560271" y="2883286"/>
            <a:ext cx="266273" cy="26627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7114032" y="2724912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Trust gap</a:t>
            </a:r>
            <a:endParaRPr lang="en-US" sz="1550" dirty="0"/>
          </a:p>
        </p:txBody>
      </p:sp>
      <p:sp>
        <p:nvSpPr>
          <p:cNvPr id="16" name="Text 11"/>
          <p:cNvSpPr/>
          <p:nvPr/>
        </p:nvSpPr>
        <p:spPr>
          <a:xfrm>
            <a:off x="7114032" y="3099816"/>
            <a:ext cx="3977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 struggle to verify providers, compare options and know who is reliable before making contact.</a:t>
            </a:r>
            <a:endParaRPr lang="en-US" sz="1130" dirty="0"/>
          </a:p>
        </p:txBody>
      </p:sp>
      <p:sp>
        <p:nvSpPr>
          <p:cNvPr id="17" name="Shape 12"/>
          <p:cNvSpPr/>
          <p:nvPr/>
        </p:nvSpPr>
        <p:spPr>
          <a:xfrm>
            <a:off x="594360" y="4142232"/>
            <a:ext cx="5230368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39021696150000000" dist="20811571280000000" dir="583200000000000000000">
              <a:srgbClr val="071A33">
                <a:alpha val="1000000000000000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13816" y="4398264"/>
            <a:ext cx="512064" cy="512064"/>
          </a:xfrm>
          <a:prstGeom prst="roundRect">
            <a:avLst>
              <a:gd name="adj" fmla="val 21429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6711" y="4510918"/>
            <a:ext cx="266273" cy="266273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90472" y="4352544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Costly promotion</a:t>
            </a:r>
            <a:endParaRPr lang="en-US" sz="1550" dirty="0"/>
          </a:p>
        </p:txBody>
      </p:sp>
      <p:sp>
        <p:nvSpPr>
          <p:cNvPr id="21" name="Text 15"/>
          <p:cNvSpPr/>
          <p:nvPr/>
        </p:nvSpPr>
        <p:spPr>
          <a:xfrm>
            <a:off x="1490472" y="4727448"/>
            <a:ext cx="3977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Paid advertising can be expensive, short-lived and difficult to sustain for a growing business.</a:t>
            </a:r>
            <a:endParaRPr lang="en-US" sz="1130" dirty="0"/>
          </a:p>
        </p:txBody>
      </p:sp>
      <p:sp>
        <p:nvSpPr>
          <p:cNvPr id="22" name="Shape 16"/>
          <p:cNvSpPr/>
          <p:nvPr/>
        </p:nvSpPr>
        <p:spPr>
          <a:xfrm>
            <a:off x="6217920" y="4142232"/>
            <a:ext cx="5230368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495575541105000000000" dist="264306955256000000000" dir="3.4992e+25">
              <a:srgbClr val="071A33">
                <a:alpha val="1e+24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6437376" y="4398264"/>
            <a:ext cx="512064" cy="512064"/>
          </a:xfrm>
          <a:prstGeom prst="roundRect">
            <a:avLst>
              <a:gd name="adj" fmla="val 21429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560271" y="4510918"/>
            <a:ext cx="266273" cy="266273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7114032" y="4352544"/>
            <a:ext cx="3977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Unpredictable sales</a:t>
            </a:r>
            <a:endParaRPr lang="en-US" sz="1550" dirty="0"/>
          </a:p>
        </p:txBody>
      </p:sp>
      <p:sp>
        <p:nvSpPr>
          <p:cNvPr id="26" name="Text 19"/>
          <p:cNvSpPr/>
          <p:nvPr/>
        </p:nvSpPr>
        <p:spPr>
          <a:xfrm>
            <a:off x="7114032" y="4727448"/>
            <a:ext cx="39776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Without steady visibility and customer traffic, income remains irregular even when the product or service is strong.</a:t>
            </a:r>
            <a:endParaRPr lang="en-US" sz="1130" dirty="0"/>
          </a:p>
        </p:txBody>
      </p:sp>
      <p:sp>
        <p:nvSpPr>
          <p:cNvPr id="27" name="Text 20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6.2938093720335e+24" dist="3.3566983317512e+24" dir="2.09952e+30">
              <a:srgbClr val="071A33">
                <a:alpha val="1e+29"/>
              </a:srgbClr>
            </a:outerShdw>
          </a:effectLst>
        </p:spPr>
        <p:txBody>
          <a:bodyPr/>
          <a:p/>
        </p:txBody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THE OPPORTUNITY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399032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One digital home for local commerce.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594360" y="2112264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50" dirty="0">
                <a:solidFill>
                  <a:srgbClr val="CAD6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connects discovery, trusted contact paths, member tools and growth opportunities in one ecosystem.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919472" y="2743200"/>
            <a:ext cx="2331720" cy="2331720"/>
          </a:xfrm>
          <a:prstGeom prst="ellipse">
            <a:avLst/>
          </a:prstGeom>
          <a:solidFill>
            <a:srgbClr val="143A72">
              <a:alpha val="95000"/>
            </a:srgbClr>
          </a:solidFill>
          <a:ln w="25400">
            <a:solidFill>
              <a:srgbClr val="6E93E7"/>
            </a:solidFill>
            <a:prstDash val="solid"/>
          </a:ln>
        </p:spPr>
      </p:sp>
      <p:pic>
        <p:nvPicPr>
          <p:cNvPr id="9" name="Image 1" descr="/mnt/data/rptcode_assets/rptcode_logo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4482" y="3310128"/>
            <a:ext cx="1632556" cy="60350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074920" y="4187952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Discover  |  Connect  |  Grow</a:t>
            </a:r>
            <a:endParaRPr lang="en-US" sz="1020" dirty="0"/>
          </a:p>
        </p:txBody>
      </p:sp>
      <p:sp>
        <p:nvSpPr>
          <p:cNvPr id="11" name="Shape 7"/>
          <p:cNvSpPr/>
          <p:nvPr/>
        </p:nvSpPr>
        <p:spPr>
          <a:xfrm>
            <a:off x="960120" y="2788920"/>
            <a:ext cx="2331720" cy="1024128"/>
          </a:xfrm>
          <a:prstGeom prst="roundRect">
            <a:avLst>
              <a:gd name="adj" fmla="val 1160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7799D9">
                <a:alpha val="52000"/>
              </a:srgbClr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1161288" y="301752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71016" y="3118104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737360" y="2962656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Artisans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1737360" y="330098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Skilled local providers</a:t>
            </a:r>
            <a:endParaRPr lang="en-US" sz="980" dirty="0"/>
          </a:p>
        </p:txBody>
      </p:sp>
      <p:sp>
        <p:nvSpPr>
          <p:cNvPr id="17" name="Shape 12"/>
          <p:cNvSpPr/>
          <p:nvPr/>
        </p:nvSpPr>
        <p:spPr>
          <a:xfrm>
            <a:off x="8979408" y="2788920"/>
            <a:ext cx="2331720" cy="1024128"/>
          </a:xfrm>
          <a:prstGeom prst="roundRect">
            <a:avLst>
              <a:gd name="adj" fmla="val 1160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7799D9">
                <a:alpha val="52000"/>
              </a:srgbClr>
            </a:solidFill>
            <a:prstDash val="solid"/>
          </a:ln>
        </p:spPr>
      </p:sp>
      <p:sp>
        <p:nvSpPr>
          <p:cNvPr id="18" name="Shape 13"/>
          <p:cNvSpPr/>
          <p:nvPr/>
        </p:nvSpPr>
        <p:spPr>
          <a:xfrm>
            <a:off x="9180576" y="301752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90304" y="3118104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756648" y="2962656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Product sellers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9756648" y="330098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Marketplace visibility</a:t>
            </a:r>
            <a:endParaRPr lang="en-US" sz="980" dirty="0"/>
          </a:p>
        </p:txBody>
      </p:sp>
      <p:sp>
        <p:nvSpPr>
          <p:cNvPr id="23" name="Shape 17"/>
          <p:cNvSpPr/>
          <p:nvPr/>
        </p:nvSpPr>
        <p:spPr>
          <a:xfrm>
            <a:off x="960120" y="4709160"/>
            <a:ext cx="2331720" cy="1024128"/>
          </a:xfrm>
          <a:prstGeom prst="roundRect">
            <a:avLst>
              <a:gd name="adj" fmla="val 1160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7799D9">
                <a:alpha val="52000"/>
              </a:srgb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1161288" y="49377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1016" y="5038344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737360" y="4882896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Businesses</a:t>
            </a:r>
            <a:endParaRPr lang="en-US" sz="1450" dirty="0"/>
          </a:p>
        </p:txBody>
      </p:sp>
      <p:sp>
        <p:nvSpPr>
          <p:cNvPr id="27" name="Text 20"/>
          <p:cNvSpPr/>
          <p:nvPr/>
        </p:nvSpPr>
        <p:spPr>
          <a:xfrm>
            <a:off x="1737360" y="522122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Public promotions</a:t>
            </a:r>
            <a:endParaRPr lang="en-US" sz="980" dirty="0"/>
          </a:p>
        </p:txBody>
      </p:sp>
      <p:sp>
        <p:nvSpPr>
          <p:cNvPr id="29" name="Shape 22"/>
          <p:cNvSpPr/>
          <p:nvPr/>
        </p:nvSpPr>
        <p:spPr>
          <a:xfrm>
            <a:off x="8979408" y="4709160"/>
            <a:ext cx="2331720" cy="1024128"/>
          </a:xfrm>
          <a:prstGeom prst="roundRect">
            <a:avLst>
              <a:gd name="adj" fmla="val 1160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7799D9">
                <a:alpha val="52000"/>
              </a:srgbClr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9180576" y="493776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290304" y="5038344"/>
            <a:ext cx="237744" cy="23774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756648" y="4882896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Customers</a:t>
            </a:r>
            <a:endParaRPr lang="en-US" sz="1450" dirty="0"/>
          </a:p>
        </p:txBody>
      </p:sp>
      <p:sp>
        <p:nvSpPr>
          <p:cNvPr id="33" name="Text 25"/>
          <p:cNvSpPr/>
          <p:nvPr/>
        </p:nvSpPr>
        <p:spPr>
          <a:xfrm>
            <a:off x="9756648" y="5221224"/>
            <a:ext cx="1325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Trusted discovery</a:t>
            </a:r>
            <a:endParaRPr lang="en-US" sz="980" dirty="0"/>
          </a:p>
        </p:txBody>
      </p:sp>
      <p:sp>
        <p:nvSpPr>
          <p:cNvPr id="35" name="Text 27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7B7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| Member-powered commerce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3</a:t>
            </a:r>
            <a:endParaRPr lang="en-US"/>
          </a:p>
        </p:txBody>
      </p:sp>
      <p:cxnSp>
        <p:nvCxnSpPr>
          <p:cNvPr id="36" name="Connector 35"/>
          <p:cNvCxnSpPr/>
          <p:nvPr/>
        </p:nvCxnSpPr>
        <p:spPr>
          <a:xfrm>
            <a:off x="3291840" y="3300984"/>
            <a:ext cx="1627632" cy="144016"/>
          </a:xfrm>
          <a:prstGeom prst="line">
            <a:avLst/>
          </a:prstGeom>
          <a:ln w="22860">
            <a:solidFill>
              <a:srgbClr val="6D8E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 flipV="1">
            <a:off x="3291840" y="4373000"/>
            <a:ext cx="1627632" cy="848224"/>
          </a:xfrm>
          <a:prstGeom prst="line">
            <a:avLst/>
          </a:prstGeom>
          <a:ln w="22860">
            <a:solidFill>
              <a:srgbClr val="6D8E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 flipV="1">
            <a:off x="7251192" y="3300984"/>
            <a:ext cx="1728216" cy="144016"/>
          </a:xfrm>
          <a:prstGeom prst="line">
            <a:avLst/>
          </a:prstGeom>
          <a:ln w="22860">
            <a:solidFill>
              <a:srgbClr val="6D8E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7251192" y="4373000"/>
            <a:ext cx="1728216" cy="848224"/>
          </a:xfrm>
          <a:prstGeom prst="line">
            <a:avLst/>
          </a:prstGeom>
          <a:ln w="22860">
            <a:solidFill>
              <a:srgbClr val="6D8ED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THE PLATFORM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What RPTCODE brings together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94360" y="2002536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Three public discovery experiences supported by one member ecosystem.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94360" y="2359152"/>
            <a:ext cx="406908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7.993137902482545e+28" dist="4.2630068813240235e+28" dir="1.259712e+35">
              <a:srgbClr val="071A33">
                <a:alpha val="1e+34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2560320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2660904"/>
            <a:ext cx="237744" cy="2377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17320" y="2514600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Service Directory</a:t>
            </a:r>
            <a:endParaRPr lang="en-US" sz="1470" dirty="0"/>
          </a:p>
        </p:txBody>
      </p:sp>
      <p:sp>
        <p:nvSpPr>
          <p:cNvPr id="11" name="Text 7"/>
          <p:cNvSpPr/>
          <p:nvPr/>
        </p:nvSpPr>
        <p:spPr>
          <a:xfrm>
            <a:off x="1417320" y="2807208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Artisans and professionals can present their skills, location and contact paths.</a:t>
            </a:r>
            <a:endParaRPr lang="en-US" sz="1030" dirty="0"/>
          </a:p>
        </p:txBody>
      </p:sp>
      <p:sp>
        <p:nvSpPr>
          <p:cNvPr id="12" name="Shape 8"/>
          <p:cNvSpPr/>
          <p:nvPr/>
        </p:nvSpPr>
        <p:spPr>
          <a:xfrm>
            <a:off x="594360" y="3529584"/>
            <a:ext cx="406908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0151285136152831e+33" dist="5.4140187392815096e+32" dir="7.558272e+39">
              <a:srgbClr val="071A33">
                <a:alpha val="1e+39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804672" y="373075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400" y="3831336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17320" y="3685032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Marketplace</a:t>
            </a:r>
            <a:endParaRPr lang="en-US" sz="1470" dirty="0"/>
          </a:p>
        </p:txBody>
      </p:sp>
      <p:sp>
        <p:nvSpPr>
          <p:cNvPr id="16" name="Text 11"/>
          <p:cNvSpPr/>
          <p:nvPr/>
        </p:nvSpPr>
        <p:spPr>
          <a:xfrm>
            <a:off x="1417320" y="3977640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Product sellers can showcase offers and connect directly with interested buyers.</a:t>
            </a:r>
            <a:endParaRPr lang="en-US" sz="1030" dirty="0"/>
          </a:p>
        </p:txBody>
      </p:sp>
      <p:sp>
        <p:nvSpPr>
          <p:cNvPr id="17" name="Shape 12"/>
          <p:cNvSpPr/>
          <p:nvPr/>
        </p:nvSpPr>
        <p:spPr>
          <a:xfrm>
            <a:off x="594360" y="4700016"/>
            <a:ext cx="4069080" cy="932688"/>
          </a:xfrm>
          <a:prstGeom prst="roundRect">
            <a:avLst>
              <a:gd name="adj" fmla="val 12745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2892132122914095e+37" dist="6.875803798887517e+36" dir="4.5349632000000006e+44">
              <a:srgbClr val="071A33">
                <a:alpha val="9.999999999999999e+43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04672" y="490118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4D7"/>
          </a:solidFill>
          <a:ln w="12700">
            <a:solidFill>
              <a:srgbClr val="FFF4D7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14400" y="5001768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417320" y="4855464"/>
            <a:ext cx="24688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7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Business Promotions</a:t>
            </a:r>
            <a:endParaRPr lang="en-US" sz="1470" dirty="0"/>
          </a:p>
        </p:txBody>
      </p:sp>
      <p:sp>
        <p:nvSpPr>
          <p:cNvPr id="21" name="Text 15"/>
          <p:cNvSpPr/>
          <p:nvPr/>
        </p:nvSpPr>
        <p:spPr>
          <a:xfrm>
            <a:off x="1417320" y="5148072"/>
            <a:ext cx="2971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Businesses and institutions can build public visibility beyond word of mouth.</a:t>
            </a:r>
            <a:endParaRPr lang="en-US" sz="1030" dirty="0"/>
          </a:p>
        </p:txBody>
      </p:sp>
      <p:sp>
        <p:nvSpPr>
          <p:cNvPr id="22" name="Shape 16"/>
          <p:cNvSpPr/>
          <p:nvPr/>
        </p:nvSpPr>
        <p:spPr>
          <a:xfrm>
            <a:off x="4983480" y="2139696"/>
            <a:ext cx="6565392" cy="3895344"/>
          </a:xfrm>
          <a:prstGeom prst="roundRect">
            <a:avLst>
              <a:gd name="adj" fmla="val 3052"/>
            </a:avLst>
          </a:prstGeom>
          <a:solidFill>
            <a:srgbClr val="FFFFFF"/>
          </a:solidFill>
          <a:ln w="12700">
            <a:solidFill>
              <a:srgbClr val="C7D4E7"/>
            </a:solidFill>
            <a:prstDash val="solid"/>
          </a:ln>
          <a:effectLst>
            <a:outerShdw sx="100000" sy="100000" kx="0" ky="0" algn="bl" rotWithShape="0" blurRad="25400" dist="15240" dir="2700000">
              <a:srgbClr val="071A33">
                <a:alpha val="14000"/>
              </a:srgbClr>
            </a:outerShdw>
          </a:effectLst>
        </p:spPr>
      </p:sp>
      <p:pic>
        <p:nvPicPr>
          <p:cNvPr id="23" name="Image 4" descr="/mnt/data/rptcode_assets/marketplace_screen.png">    </p:cNvPr>
          <p:cNvPicPr>
            <a:picLocks noChangeAspect="1"/>
          </p:cNvPicPr>
          <p:nvPr/>
        </p:nvPicPr>
        <p:blipFill>
          <a:blip r:embed="rId8"/>
          <a:srcRect l="6072" r="6072" t="0" b="0"/>
          <a:stretch/>
        </p:blipFill>
        <p:spPr>
          <a:xfrm>
            <a:off x="5148072" y="2304288"/>
            <a:ext cx="6236208" cy="3346704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5266944" y="5760720"/>
            <a:ext cx="1234440" cy="292608"/>
          </a:xfrm>
          <a:prstGeom prst="roundRect">
            <a:avLst>
              <a:gd name="adj" fmla="val 37500"/>
            </a:avLst>
          </a:prstGeom>
          <a:solidFill>
            <a:srgbClr val="E7F8F2"/>
          </a:solidFill>
          <a:ln w="12700">
            <a:solidFill>
              <a:srgbClr val="E7F8F2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5340096" y="5815584"/>
            <a:ext cx="108813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C8F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LIVE PRODUCT</a:t>
            </a:r>
            <a:endParaRPr lang="en-US" sz="850" dirty="0"/>
          </a:p>
        </p:txBody>
      </p:sp>
      <p:sp>
        <p:nvSpPr>
          <p:cNvPr id="26" name="Text 19"/>
          <p:cNvSpPr/>
          <p:nvPr/>
        </p:nvSpPr>
        <p:spPr>
          <a:xfrm>
            <a:off x="6656832" y="5769864"/>
            <a:ext cx="4343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Approved listings become public, searchable and directly contactable.</a:t>
            </a:r>
            <a:endParaRPr lang="en-US" sz="1050" dirty="0"/>
          </a:p>
        </p:txBody>
      </p:sp>
      <p:sp>
        <p:nvSpPr>
          <p:cNvPr id="27" name="Text 20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MEMBER JOURNEY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From registration to growth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94360" y="2002536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simple path that supports both marketplace visibility and member rewards.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03504" y="2743200"/>
            <a:ext cx="2139696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0ED"/>
            </a:solidFill>
            <a:prstDash val="solid"/>
          </a:ln>
          <a:effectLst>
            <a:outerShdw sx="100000" sy="100000" kx="0" ky="0" algn="bl" rotWithShape="0" blurRad="1.6373007796100902e+41" dist="8.732270824587147e+40" dir="2.72097792e+49">
              <a:srgbClr val="071A33">
                <a:alpha val="1e+49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307592" y="2980944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17904" y="3191256"/>
            <a:ext cx="310896" cy="31089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68096" y="2907792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01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768096" y="3913632"/>
            <a:ext cx="1810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Join &amp; verify</a:t>
            </a:r>
            <a:endParaRPr lang="en-US" sz="1450" dirty="0"/>
          </a:p>
        </p:txBody>
      </p:sp>
      <p:sp>
        <p:nvSpPr>
          <p:cNvPr id="12" name="Text 8"/>
          <p:cNvSpPr/>
          <p:nvPr/>
        </p:nvSpPr>
        <p:spPr>
          <a:xfrm>
            <a:off x="786384" y="4352544"/>
            <a:ext cx="17739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 account and complete verification.</a:t>
            </a:r>
            <a:endParaRPr lang="en-US" sz="103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766060" y="3739896"/>
            <a:ext cx="164592" cy="164592"/>
          </a:xfrm>
          <a:prstGeom prst="rect">
            <a:avLst/>
          </a:prstGeom>
        </p:spPr>
      </p:pic>
      <p:sp>
        <p:nvSpPr>
          <p:cNvPr id="14" name="Shape 9"/>
          <p:cNvSpPr/>
          <p:nvPr/>
        </p:nvSpPr>
        <p:spPr>
          <a:xfrm>
            <a:off x="2907792" y="2743200"/>
            <a:ext cx="2139696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0ED"/>
            </a:solidFill>
            <a:prstDash val="solid"/>
          </a:ln>
          <a:effectLst>
            <a:outerShdw sx="100000" sy="100000" kx="0" ky="0" algn="bl" rotWithShape="0" blurRad="2.0793719901048145e+45" dist="1.1089983947225676e+45" dir="1.6325867520000003e+54">
              <a:srgbClr val="071A33">
                <a:alpha val="9.999999999999999e+53"/>
              </a:srgbClr>
            </a:outerShdw>
          </a:effectLst>
        </p:spPr>
      </p:sp>
      <p:sp>
        <p:nvSpPr>
          <p:cNvPr id="15" name="Shape 10"/>
          <p:cNvSpPr/>
          <p:nvPr/>
        </p:nvSpPr>
        <p:spPr>
          <a:xfrm>
            <a:off x="3611880" y="2980944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22192" y="3191256"/>
            <a:ext cx="310896" cy="310896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3072384" y="2907792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02</a:t>
            </a:r>
            <a:endParaRPr lang="en-US" sz="1000" dirty="0"/>
          </a:p>
        </p:txBody>
      </p:sp>
      <p:sp>
        <p:nvSpPr>
          <p:cNvPr id="18" name="Text 12"/>
          <p:cNvSpPr/>
          <p:nvPr/>
        </p:nvSpPr>
        <p:spPr>
          <a:xfrm>
            <a:off x="3072384" y="3913632"/>
            <a:ext cx="1810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Activate membership</a:t>
            </a:r>
            <a:endParaRPr lang="en-US" sz="1450" dirty="0"/>
          </a:p>
        </p:txBody>
      </p:sp>
      <p:sp>
        <p:nvSpPr>
          <p:cNvPr id="19" name="Text 13"/>
          <p:cNvSpPr/>
          <p:nvPr/>
        </p:nvSpPr>
        <p:spPr>
          <a:xfrm>
            <a:off x="3090672" y="4352544"/>
            <a:ext cx="17739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Unlock eligible member tools and account options.</a:t>
            </a:r>
            <a:endParaRPr lang="en-US" sz="1030" dirty="0"/>
          </a:p>
        </p:txBody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70348" y="3739896"/>
            <a:ext cx="164592" cy="164592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5212080" y="2743200"/>
            <a:ext cx="2139696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0ED"/>
            </a:solidFill>
            <a:prstDash val="solid"/>
          </a:ln>
          <a:effectLst>
            <a:outerShdw sx="100000" sy="100000" kx="0" ky="0" algn="bl" rotWithShape="0" blurRad="2.640802427433114e+49" dist="1.408427961297661e+49" dir="9.795520512000002e+58">
              <a:srgbClr val="071A33">
                <a:alpha val="9.999999999999999e+58"/>
              </a:srgbClr>
            </a:outerShdw>
          </a:effectLst>
        </p:spPr>
      </p:sp>
      <p:sp>
        <p:nvSpPr>
          <p:cNvPr id="22" name="Shape 15"/>
          <p:cNvSpPr/>
          <p:nvPr/>
        </p:nvSpPr>
        <p:spPr>
          <a:xfrm>
            <a:off x="5916168" y="2980944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23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126480" y="3191256"/>
            <a:ext cx="310896" cy="310896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5376672" y="2907792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03</a:t>
            </a:r>
            <a:endParaRPr lang="en-US" sz="1000" dirty="0"/>
          </a:p>
        </p:txBody>
      </p:sp>
      <p:sp>
        <p:nvSpPr>
          <p:cNvPr id="25" name="Text 17"/>
          <p:cNvSpPr/>
          <p:nvPr/>
        </p:nvSpPr>
        <p:spPr>
          <a:xfrm>
            <a:off x="5376672" y="3913632"/>
            <a:ext cx="1810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List or refer</a:t>
            </a:r>
            <a:endParaRPr lang="en-US" sz="1450" dirty="0"/>
          </a:p>
        </p:txBody>
      </p:sp>
      <p:sp>
        <p:nvSpPr>
          <p:cNvPr id="26" name="Text 18"/>
          <p:cNvSpPr/>
          <p:nvPr/>
        </p:nvSpPr>
        <p:spPr>
          <a:xfrm>
            <a:off x="5394960" y="4352544"/>
            <a:ext cx="17739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 approved listing or share your referral link.</a:t>
            </a:r>
            <a:endParaRPr lang="en-US" sz="1030" dirty="0"/>
          </a:p>
        </p:txBody>
      </p:sp>
      <p:pic>
        <p:nvPicPr>
          <p:cNvPr id="27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74636" y="3739896"/>
            <a:ext cx="164592" cy="164592"/>
          </a:xfrm>
          <a:prstGeom prst="rect">
            <a:avLst/>
          </a:prstGeom>
        </p:spPr>
      </p:pic>
      <p:sp>
        <p:nvSpPr>
          <p:cNvPr id="28" name="Shape 19"/>
          <p:cNvSpPr/>
          <p:nvPr/>
        </p:nvSpPr>
        <p:spPr>
          <a:xfrm>
            <a:off x="7516368" y="2743200"/>
            <a:ext cx="2139696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0ED"/>
            </a:solidFill>
            <a:prstDash val="solid"/>
          </a:ln>
          <a:effectLst>
            <a:outerShdw sx="100000" sy="100000" kx="0" ky="0" algn="bl" rotWithShape="0" blurRad="3.353819082840055e+53" dist="1.7887035108480293e+53" dir="5.877312307200001e+63">
              <a:srgbClr val="071A33">
                <a:alpha val="9.999999999999999e+63"/>
              </a:srgbClr>
            </a:outerShdw>
          </a:effectLst>
        </p:spPr>
      </p:sp>
      <p:sp>
        <p:nvSpPr>
          <p:cNvPr id="29" name="Shape 20"/>
          <p:cNvSpPr/>
          <p:nvPr/>
        </p:nvSpPr>
        <p:spPr>
          <a:xfrm>
            <a:off x="8220456" y="2980944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30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430768" y="3191256"/>
            <a:ext cx="310896" cy="310896"/>
          </a:xfrm>
          <a:prstGeom prst="rect">
            <a:avLst/>
          </a:prstGeom>
        </p:spPr>
      </p:pic>
      <p:sp>
        <p:nvSpPr>
          <p:cNvPr id="31" name="Text 21"/>
          <p:cNvSpPr/>
          <p:nvPr/>
        </p:nvSpPr>
        <p:spPr>
          <a:xfrm>
            <a:off x="7680960" y="2907792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04</a:t>
            </a:r>
            <a:endParaRPr lang="en-US" sz="1000" dirty="0"/>
          </a:p>
        </p:txBody>
      </p:sp>
      <p:sp>
        <p:nvSpPr>
          <p:cNvPr id="32" name="Text 22"/>
          <p:cNvSpPr/>
          <p:nvPr/>
        </p:nvSpPr>
        <p:spPr>
          <a:xfrm>
            <a:off x="7680960" y="3913632"/>
            <a:ext cx="1810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Connect &amp; grow</a:t>
            </a:r>
            <a:endParaRPr lang="en-US" sz="1450" dirty="0"/>
          </a:p>
        </p:txBody>
      </p:sp>
      <p:sp>
        <p:nvSpPr>
          <p:cNvPr id="33" name="Text 23"/>
          <p:cNvSpPr/>
          <p:nvPr/>
        </p:nvSpPr>
        <p:spPr>
          <a:xfrm>
            <a:off x="7699248" y="4352544"/>
            <a:ext cx="17739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Reach customers or build a verified referral network.</a:t>
            </a:r>
            <a:endParaRPr lang="en-US" sz="1030" dirty="0"/>
          </a:p>
        </p:txBody>
      </p:sp>
      <p:pic>
        <p:nvPicPr>
          <p:cNvPr id="34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78924" y="3739896"/>
            <a:ext cx="164592" cy="164592"/>
          </a:xfrm>
          <a:prstGeom prst="rect">
            <a:avLst/>
          </a:prstGeom>
        </p:spPr>
      </p:pic>
      <p:sp>
        <p:nvSpPr>
          <p:cNvPr id="35" name="Shape 24"/>
          <p:cNvSpPr/>
          <p:nvPr/>
        </p:nvSpPr>
        <p:spPr>
          <a:xfrm>
            <a:off x="9820656" y="2743200"/>
            <a:ext cx="2139696" cy="2286000"/>
          </a:xfrm>
          <a:prstGeom prst="roundRect">
            <a:avLst>
              <a:gd name="adj" fmla="val 5556"/>
            </a:avLst>
          </a:prstGeom>
          <a:solidFill>
            <a:srgbClr val="FFFFFF"/>
          </a:solidFill>
          <a:ln w="12700">
            <a:solidFill>
              <a:srgbClr val="D7E0ED"/>
            </a:solidFill>
            <a:prstDash val="solid"/>
          </a:ln>
          <a:effectLst>
            <a:outerShdw sx="100000" sy="100000" kx="0" ky="0" algn="bl" rotWithShape="0" blurRad="4.2593502352068695e+57" dist="2.271653458776997e+57" dir="3.526387384320001e+68">
              <a:srgbClr val="071A33">
                <a:alpha val="9.999999999999999e+68"/>
              </a:srgbClr>
            </a:outerShdw>
          </a:effectLst>
        </p:spPr>
      </p:sp>
      <p:sp>
        <p:nvSpPr>
          <p:cNvPr id="36" name="Shape 25"/>
          <p:cNvSpPr/>
          <p:nvPr/>
        </p:nvSpPr>
        <p:spPr>
          <a:xfrm>
            <a:off x="10524744" y="2980944"/>
            <a:ext cx="731520" cy="731520"/>
          </a:xfrm>
          <a:prstGeom prst="ellipse">
            <a:avLst/>
          </a:prstGeom>
          <a:solidFill>
            <a:srgbClr val="E7F8F2"/>
          </a:solidFill>
          <a:ln w="12700">
            <a:solidFill>
              <a:srgbClr val="B3EAD9"/>
            </a:solidFill>
            <a:prstDash val="solid"/>
          </a:ln>
        </p:spPr>
      </p:sp>
      <p:pic>
        <p:nvPicPr>
          <p:cNvPr id="37" name="Image 9" descr="preencoded.png">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35056" y="3191256"/>
            <a:ext cx="310896" cy="310896"/>
          </a:xfrm>
          <a:prstGeom prst="rect">
            <a:avLst/>
          </a:prstGeom>
        </p:spPr>
      </p:pic>
      <p:sp>
        <p:nvSpPr>
          <p:cNvPr id="38" name="Text 26"/>
          <p:cNvSpPr/>
          <p:nvPr/>
        </p:nvSpPr>
        <p:spPr>
          <a:xfrm>
            <a:off x="9985248" y="2907792"/>
            <a:ext cx="34747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05</a:t>
            </a:r>
            <a:endParaRPr lang="en-US" sz="1000" dirty="0"/>
          </a:p>
        </p:txBody>
      </p:sp>
      <p:sp>
        <p:nvSpPr>
          <p:cNvPr id="39" name="Text 27"/>
          <p:cNvSpPr/>
          <p:nvPr/>
        </p:nvSpPr>
        <p:spPr>
          <a:xfrm>
            <a:off x="9985248" y="3913632"/>
            <a:ext cx="1810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Track outcomes</a:t>
            </a:r>
            <a:endParaRPr lang="en-US" sz="1450" dirty="0"/>
          </a:p>
        </p:txBody>
      </p:sp>
      <p:sp>
        <p:nvSpPr>
          <p:cNvPr id="40" name="Text 28"/>
          <p:cNvSpPr/>
          <p:nvPr/>
        </p:nvSpPr>
        <p:spPr>
          <a:xfrm>
            <a:off x="10003536" y="4352544"/>
            <a:ext cx="177393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3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Monitor wallet activity, rewards and progress in one dashboard.</a:t>
            </a:r>
            <a:endParaRPr lang="en-US" sz="1030" dirty="0"/>
          </a:p>
        </p:txBody>
      </p:sp>
      <p:sp>
        <p:nvSpPr>
          <p:cNvPr id="41" name="Text 29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MEMBER VALUE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Built for visibility and growth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94360" y="2002536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Members can participate through business discovery, referrals, or both.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594360" y="2423160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5.409374798712724e+61" dist="2.8849998926467865e+61" dir="2.1158324305920003e+73">
              <a:srgbClr val="071A33">
                <a:alpha val="9.999999999999998e+73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264261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4400" y="2743200"/>
            <a:ext cx="237744" cy="237744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417320" y="26060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Public discovery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804672" y="3118104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Approved listings can reach people beyond the member’s immediate network.</a:t>
            </a:r>
            <a:endParaRPr lang="en-US" sz="1040" dirty="0"/>
          </a:p>
        </p:txBody>
      </p:sp>
      <p:sp>
        <p:nvSpPr>
          <p:cNvPr id="12" name="Shape 8"/>
          <p:cNvSpPr/>
          <p:nvPr/>
        </p:nvSpPr>
        <p:spPr>
          <a:xfrm>
            <a:off x="4407408" y="2423160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6.86990599436516e+65" dist="3.6639498636614186e+65" dir="1.2694994583552002e+78">
              <a:srgbClr val="071A33">
                <a:alpha val="9.999999999999998e+78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4617720" y="264261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27448" y="2743200"/>
            <a:ext cx="237744" cy="237744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5230368" y="26060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Direct contact</a:t>
            </a:r>
            <a:endParaRPr lang="en-US" sz="1450" dirty="0"/>
          </a:p>
        </p:txBody>
      </p:sp>
      <p:sp>
        <p:nvSpPr>
          <p:cNvPr id="16" name="Text 11"/>
          <p:cNvSpPr/>
          <p:nvPr/>
        </p:nvSpPr>
        <p:spPr>
          <a:xfrm>
            <a:off x="4617720" y="3118104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Customers can call, message or visit the available business contact paths.</a:t>
            </a:r>
            <a:endParaRPr lang="en-US" sz="1040" dirty="0"/>
          </a:p>
        </p:txBody>
      </p:sp>
      <p:sp>
        <p:nvSpPr>
          <p:cNvPr id="17" name="Shape 12"/>
          <p:cNvSpPr/>
          <p:nvPr/>
        </p:nvSpPr>
        <p:spPr>
          <a:xfrm>
            <a:off x="8220456" y="2423160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8.724780612843754e+69" dist="4.653216326850002e+69" dir="7.616996750131201e+82">
              <a:srgbClr val="071A33">
                <a:alpha val="9.999999999999998e+83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8430768" y="264261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40496" y="2743200"/>
            <a:ext cx="237744" cy="237744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9043416" y="260604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Trust signals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8430768" y="3118104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Verification and structured profiles help customers make informed choices.</a:t>
            </a:r>
            <a:endParaRPr lang="en-US" sz="1040" dirty="0"/>
          </a:p>
        </p:txBody>
      </p:sp>
      <p:sp>
        <p:nvSpPr>
          <p:cNvPr id="22" name="Shape 16"/>
          <p:cNvSpPr/>
          <p:nvPr/>
        </p:nvSpPr>
        <p:spPr>
          <a:xfrm>
            <a:off x="594360" y="4014216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1080471378311567e+74" dist="5.909584735099503e+73" dir="4.57019805007872e+87">
              <a:srgbClr val="071A33">
                <a:alpha val="9.999999999999999e+88"/>
              </a:srgbClr>
            </a:outerShdw>
          </a:effectLst>
        </p:spPr>
      </p:sp>
      <p:sp>
        <p:nvSpPr>
          <p:cNvPr id="23" name="Shape 17"/>
          <p:cNvSpPr/>
          <p:nvPr/>
        </p:nvSpPr>
        <p:spPr>
          <a:xfrm>
            <a:off x="804672" y="42336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14400" y="4334256"/>
            <a:ext cx="237744" cy="237744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17320" y="419709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Member patronage</a:t>
            </a:r>
            <a:endParaRPr lang="en-US" sz="1450" dirty="0"/>
          </a:p>
        </p:txBody>
      </p:sp>
      <p:sp>
        <p:nvSpPr>
          <p:cNvPr id="26" name="Text 19"/>
          <p:cNvSpPr/>
          <p:nvPr/>
        </p:nvSpPr>
        <p:spPr>
          <a:xfrm>
            <a:off x="804672" y="4709160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member-powered ecosystem encourages members to discover and support members.</a:t>
            </a:r>
            <a:endParaRPr lang="en-US" sz="1040" dirty="0"/>
          </a:p>
        </p:txBody>
      </p:sp>
      <p:sp>
        <p:nvSpPr>
          <p:cNvPr id="27" name="Shape 20"/>
          <p:cNvSpPr/>
          <p:nvPr/>
        </p:nvSpPr>
        <p:spPr>
          <a:xfrm>
            <a:off x="4407408" y="4014216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407219865045569e+78" dist="7.505172613576369e+77" dir="2.742118830047232e+92">
              <a:srgbClr val="071A33">
                <a:alpha val="9.999999999999998e+93"/>
              </a:srgbClr>
            </a:outerShdw>
          </a:effectLst>
        </p:spPr>
      </p:sp>
      <p:sp>
        <p:nvSpPr>
          <p:cNvPr id="28" name="Shape 21"/>
          <p:cNvSpPr/>
          <p:nvPr/>
        </p:nvSpPr>
        <p:spPr>
          <a:xfrm>
            <a:off x="4617720" y="42336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7448" y="4334256"/>
            <a:ext cx="237744" cy="237744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5230368" y="419709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Wallet visibility</a:t>
            </a:r>
            <a:endParaRPr lang="en-US" sz="1450" dirty="0"/>
          </a:p>
        </p:txBody>
      </p:sp>
      <p:sp>
        <p:nvSpPr>
          <p:cNvPr id="31" name="Text 23"/>
          <p:cNvSpPr/>
          <p:nvPr/>
        </p:nvSpPr>
        <p:spPr>
          <a:xfrm>
            <a:off x="4617720" y="4709160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Track rewards, transactions, withdrawals and supporting references.</a:t>
            </a:r>
            <a:endParaRPr lang="en-US" sz="1040" dirty="0"/>
          </a:p>
        </p:txBody>
      </p:sp>
      <p:sp>
        <p:nvSpPr>
          <p:cNvPr id="32" name="Shape 24"/>
          <p:cNvSpPr/>
          <p:nvPr/>
        </p:nvSpPr>
        <p:spPr>
          <a:xfrm>
            <a:off x="8220456" y="4014216"/>
            <a:ext cx="3456432" cy="1335024"/>
          </a:xfrm>
          <a:prstGeom prst="roundRect">
            <a:avLst>
              <a:gd name="adj" fmla="val 8904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7871692286078725e+82" dist="9.531569219241989e+81" dir="1.6452712980283393e+97">
              <a:srgbClr val="071A33">
                <a:alpha val="9.999999999999998e+98"/>
              </a:srgbClr>
            </a:outerShdw>
          </a:effectLst>
        </p:spPr>
      </p:sp>
      <p:sp>
        <p:nvSpPr>
          <p:cNvPr id="33" name="Shape 25"/>
          <p:cNvSpPr/>
          <p:nvPr/>
        </p:nvSpPr>
        <p:spPr>
          <a:xfrm>
            <a:off x="8430768" y="4233672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4D7"/>
          </a:solidFill>
          <a:ln w="12700">
            <a:solidFill>
              <a:srgbClr val="FFF4D7"/>
            </a:solidFill>
            <a:prstDash val="solid"/>
          </a:ln>
        </p:spPr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40496" y="4334256"/>
            <a:ext cx="237744" cy="237744"/>
          </a:xfrm>
          <a:prstGeom prst="rect">
            <a:avLst/>
          </a:prstGeom>
        </p:spPr>
      </p:pic>
      <p:sp>
        <p:nvSpPr>
          <p:cNvPr id="35" name="Text 26"/>
          <p:cNvSpPr/>
          <p:nvPr/>
        </p:nvSpPr>
        <p:spPr>
          <a:xfrm>
            <a:off x="9043416" y="4197096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Progression</a:t>
            </a:r>
            <a:endParaRPr lang="en-US" sz="1450" dirty="0"/>
          </a:p>
        </p:txBody>
      </p:sp>
      <p:sp>
        <p:nvSpPr>
          <p:cNvPr id="36" name="Text 27"/>
          <p:cNvSpPr/>
          <p:nvPr/>
        </p:nvSpPr>
        <p:spPr>
          <a:xfrm>
            <a:off x="8430768" y="4709160"/>
            <a:ext cx="30358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activity and qualifying leadership milestones create another growth path.</a:t>
            </a:r>
            <a:endParaRPr lang="en-US" sz="1040" dirty="0"/>
          </a:p>
        </p:txBody>
      </p:sp>
      <p:sp>
        <p:nvSpPr>
          <p:cNvPr id="37" name="Text 28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2.269704920331998e+86" dist="1.2105092908437325e+86" dir="9.871627788170037e+101">
              <a:srgbClr val="071A33">
                <a:alpha val="9.999999999999998e+103"/>
              </a:srgbClr>
            </a:outerShdw>
          </a:effectLst>
        </p:spPr>
        <p:txBody>
          <a:bodyPr/>
          <a:p/>
        </p:txBody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MEMBER REWARDS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335024"/>
            <a:ext cx="10744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 second growth path: referral rewards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94360" y="2020824"/>
            <a:ext cx="10744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AD6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Members can earn from verified activations even when they are not selling a product or promoting a business.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85800" y="2788920"/>
            <a:ext cx="2267712" cy="1417320"/>
          </a:xfrm>
          <a:prstGeom prst="roundRect">
            <a:avLst>
              <a:gd name="adj" fmla="val 8387"/>
            </a:avLst>
          </a:prstGeom>
          <a:solidFill>
            <a:srgbClr val="FFFFFF">
              <a:alpha val="92000"/>
            </a:srgbClr>
          </a:solidFill>
          <a:ln w="12700">
            <a:solidFill>
              <a:srgbClr val="7799D9">
                <a:alpha val="55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1444752" y="3017520"/>
            <a:ext cx="530352" cy="530352"/>
          </a:xfrm>
          <a:prstGeom prst="roundRect">
            <a:avLst>
              <a:gd name="adj" fmla="val 2069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72036" y="3134197"/>
            <a:ext cx="275783" cy="27578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896112" y="3721608"/>
            <a:ext cx="18288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2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You share your link</a:t>
            </a:r>
            <a:endParaRPr lang="en-US" sz="152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27832" y="3364992"/>
            <a:ext cx="274320" cy="27432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657600" y="2532888"/>
            <a:ext cx="2788920" cy="1965960"/>
          </a:xfrm>
          <a:prstGeom prst="roundRect">
            <a:avLst>
              <a:gd name="adj" fmla="val 6047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9CB4E3">
                <a:alpha val="65000"/>
              </a:srgbClr>
            </a:solidFill>
            <a:prstDash val="solid"/>
          </a:ln>
        </p:spPr>
      </p:sp>
      <p:sp>
        <p:nvSpPr>
          <p:cNvPr id="14" name="Shape 9"/>
          <p:cNvSpPr/>
          <p:nvPr/>
        </p:nvSpPr>
        <p:spPr>
          <a:xfrm>
            <a:off x="3867912" y="2743200"/>
            <a:ext cx="1097280" cy="292608"/>
          </a:xfrm>
          <a:prstGeom prst="roundRect">
            <a:avLst>
              <a:gd name="adj" fmla="val 37500"/>
            </a:avLst>
          </a:prstGeom>
          <a:solidFill>
            <a:srgbClr val="E7F8F2"/>
          </a:solidFill>
          <a:ln w="12700">
            <a:solidFill>
              <a:srgbClr val="E7F8F2"/>
            </a:solidFill>
            <a:prstDash val="solid"/>
          </a:ln>
        </p:spPr>
      </p:sp>
      <p:sp>
        <p:nvSpPr>
          <p:cNvPr id="15" name="Text 10"/>
          <p:cNvSpPr/>
          <p:nvPr/>
        </p:nvSpPr>
        <p:spPr>
          <a:xfrm>
            <a:off x="3941064" y="2798064"/>
            <a:ext cx="95097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C8F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</a:t>
            </a:r>
            <a:endParaRPr lang="en-US" sz="850" dirty="0"/>
          </a:p>
        </p:txBody>
      </p:sp>
      <p:sp>
        <p:nvSpPr>
          <p:cNvPr id="16" name="Text 11"/>
          <p:cNvSpPr/>
          <p:nvPr/>
        </p:nvSpPr>
        <p:spPr>
          <a:xfrm>
            <a:off x="3913632" y="3163824"/>
            <a:ext cx="2240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Referred member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Main Account</a:t>
            </a:r>
            <a:endParaRPr lang="en-US" sz="1700" dirty="0"/>
          </a:p>
        </p:txBody>
      </p:sp>
      <p:sp>
        <p:nvSpPr>
          <p:cNvPr id="17" name="Text 12"/>
          <p:cNvSpPr/>
          <p:nvPr/>
        </p:nvSpPr>
        <p:spPr>
          <a:xfrm>
            <a:off x="4096512" y="3913632"/>
            <a:ext cx="1874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3F68E8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₦15,000</a:t>
            </a:r>
            <a:endParaRPr lang="en-US" sz="2400" dirty="0"/>
          </a:p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720840" y="3364992"/>
            <a:ext cx="274320" cy="274320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7178040" y="2532888"/>
            <a:ext cx="4178808" cy="1965960"/>
          </a:xfrm>
          <a:prstGeom prst="roundRect">
            <a:avLst>
              <a:gd name="adj" fmla="val 6047"/>
            </a:avLst>
          </a:prstGeom>
          <a:solidFill>
            <a:srgbClr val="FFFFFF">
              <a:alpha val="96000"/>
            </a:srgbClr>
          </a:solidFill>
          <a:ln w="12700">
            <a:solidFill>
              <a:srgbClr val="9CB4E3">
                <a:alpha val="65000"/>
              </a:srgbClr>
            </a:solidFill>
            <a:prstDash val="solid"/>
          </a:ln>
        </p:spPr>
      </p:sp>
      <p:sp>
        <p:nvSpPr>
          <p:cNvPr id="20" name="Shape 14"/>
          <p:cNvSpPr/>
          <p:nvPr/>
        </p:nvSpPr>
        <p:spPr>
          <a:xfrm>
            <a:off x="7388352" y="2743200"/>
            <a:ext cx="1371600" cy="292608"/>
          </a:xfrm>
          <a:prstGeom prst="roundRect">
            <a:avLst>
              <a:gd name="adj" fmla="val 37500"/>
            </a:avLst>
          </a:prstGeom>
          <a:solidFill>
            <a:srgbClr val="FFF4D7"/>
          </a:solidFill>
          <a:ln w="12700">
            <a:solidFill>
              <a:srgbClr val="FFF4D7"/>
            </a:solidFill>
            <a:prstDash val="solid"/>
          </a:ln>
        </p:spPr>
      </p:sp>
      <p:sp>
        <p:nvSpPr>
          <p:cNvPr id="21" name="Text 15"/>
          <p:cNvSpPr/>
          <p:nvPr/>
        </p:nvSpPr>
        <p:spPr>
          <a:xfrm>
            <a:off x="7461504" y="2798064"/>
            <a:ext cx="122529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A6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EXTENDED</a:t>
            </a:r>
            <a:endParaRPr lang="en-US" sz="850" dirty="0"/>
          </a:p>
        </p:txBody>
      </p:sp>
      <p:sp>
        <p:nvSpPr>
          <p:cNvPr id="22" name="Text 16"/>
          <p:cNvSpPr/>
          <p:nvPr/>
        </p:nvSpPr>
        <p:spPr>
          <a:xfrm>
            <a:off x="7406640" y="3172968"/>
            <a:ext cx="3611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Each additional linked account</a:t>
            </a:r>
            <a:endParaRPr lang="en-US" sz="1700" dirty="0"/>
          </a:p>
        </p:txBody>
      </p:sp>
      <p:sp>
        <p:nvSpPr>
          <p:cNvPr id="23" name="Text 17"/>
          <p:cNvSpPr/>
          <p:nvPr/>
        </p:nvSpPr>
        <p:spPr>
          <a:xfrm>
            <a:off x="7616952" y="3831336"/>
            <a:ext cx="3200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C9871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₦5,000 each</a:t>
            </a:r>
            <a:endParaRPr lang="en-US" sz="2400" dirty="0"/>
          </a:p>
        </p:txBody>
      </p:sp>
      <p:sp>
        <p:nvSpPr>
          <p:cNvPr id="24" name="Shape 18"/>
          <p:cNvSpPr/>
          <p:nvPr/>
        </p:nvSpPr>
        <p:spPr>
          <a:xfrm>
            <a:off x="2907792" y="4901184"/>
            <a:ext cx="6327648" cy="749808"/>
          </a:xfrm>
          <a:prstGeom prst="roundRect">
            <a:avLst>
              <a:gd name="adj" fmla="val 15854"/>
            </a:avLst>
          </a:prstGeom>
          <a:solidFill>
            <a:srgbClr val="0E2C55"/>
          </a:solidFill>
          <a:ln w="12700">
            <a:solidFill>
              <a:srgbClr val="31578E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127248" y="5129784"/>
            <a:ext cx="228600" cy="22860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474720" y="5074920"/>
            <a:ext cx="5440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6E1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Reward depth stops at level 2. No level 3 reward is introduced.</a:t>
            </a:r>
            <a:endParaRPr lang="en-US" sz="1150" dirty="0"/>
          </a:p>
        </p:txBody>
      </p:sp>
      <p:sp>
        <p:nvSpPr>
          <p:cNvPr id="27" name="Text 20"/>
          <p:cNvSpPr/>
          <p:nvPr/>
        </p:nvSpPr>
        <p:spPr>
          <a:xfrm>
            <a:off x="594360" y="6245352"/>
            <a:ext cx="10927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9FB0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programme explanation. Rewards require valid referrals, verified activations, eligibility and compliance with platform terms.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REFERRAL SCENARIOS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How the account-pack scenarios work</a:t>
            </a:r>
            <a:endParaRPr lang="en-US" sz="2950" dirty="0"/>
          </a:p>
        </p:txBody>
      </p:sp>
      <p:sp>
        <p:nvSpPr>
          <p:cNvPr id="6" name="Text 3"/>
          <p:cNvSpPr/>
          <p:nvPr/>
        </p:nvSpPr>
        <p:spPr>
          <a:xfrm>
            <a:off x="594360" y="20116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direct reward is paid on the referred Main Account, with extended rewards on additional linked accounts.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594360" y="2395728"/>
            <a:ext cx="3172968" cy="3127248"/>
          </a:xfrm>
          <a:prstGeom prst="roundRect">
            <a:avLst>
              <a:gd name="adj" fmla="val 3801"/>
            </a:avLst>
          </a:prstGeom>
          <a:solidFill>
            <a:srgbClr val="FFFFFF"/>
          </a:solidFill>
          <a:ln w="12700">
            <a:solidFill>
              <a:srgbClr val="D6E0EF"/>
            </a:solidFill>
            <a:prstDash val="solid"/>
          </a:ln>
          <a:effectLst>
            <a:outerShdw sx="100000" sy="100000" kx="0" ky="0" algn="bl" rotWithShape="0" blurRad="2.8825252488216374e+90" dist="1.5373467993715403e+90" dir="5.9229766729020215e+106">
              <a:srgbClr val="071A33">
                <a:alpha val="9.999999999999998e+108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32104" y="2633472"/>
            <a:ext cx="1298448" cy="292608"/>
          </a:xfrm>
          <a:prstGeom prst="roundRect">
            <a:avLst>
              <a:gd name="adj" fmla="val 37500"/>
            </a:avLst>
          </a:prstGeom>
          <a:solidFill>
            <a:srgbClr val="E7F8F2"/>
          </a:solidFill>
          <a:ln w="12700">
            <a:solidFill>
              <a:srgbClr val="E7F8F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05256" y="2688336"/>
            <a:ext cx="11521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0C8F6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ACCOUNT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832104" y="323697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Activation value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832104" y="3529584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₦30,000</a:t>
            </a:r>
            <a:endParaRPr lang="en-US" sz="2300" dirty="0"/>
          </a:p>
        </p:txBody>
      </p:sp>
      <p:sp>
        <p:nvSpPr>
          <p:cNvPr id="12" name="Shape 9"/>
          <p:cNvSpPr/>
          <p:nvPr/>
        </p:nvSpPr>
        <p:spPr>
          <a:xfrm>
            <a:off x="832104" y="4114800"/>
            <a:ext cx="2697480" cy="0"/>
          </a:xfrm>
          <a:prstGeom prst="line">
            <a:avLst/>
          </a:prstGeom>
          <a:noFill/>
          <a:ln w="12700">
            <a:solidFill>
              <a:srgbClr val="E1E7F0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32104" y="435254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reward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832104" y="4626864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C8F6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₦15,000</a:t>
            </a:r>
            <a:endParaRPr lang="en-US" sz="2700" dirty="0"/>
          </a:p>
        </p:txBody>
      </p:sp>
      <p:sp>
        <p:nvSpPr>
          <p:cNvPr id="15" name="Text 12"/>
          <p:cNvSpPr/>
          <p:nvPr/>
        </p:nvSpPr>
        <p:spPr>
          <a:xfrm>
            <a:off x="832104" y="5175504"/>
            <a:ext cx="2706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₦15,000 direct</a:t>
            </a:r>
            <a:endParaRPr lang="en-US" sz="1020" dirty="0"/>
          </a:p>
        </p:txBody>
      </p:sp>
      <p:sp>
        <p:nvSpPr>
          <p:cNvPr id="16" name="Shape 13"/>
          <p:cNvSpPr/>
          <p:nvPr/>
        </p:nvSpPr>
        <p:spPr>
          <a:xfrm>
            <a:off x="4169664" y="2395728"/>
            <a:ext cx="3172968" cy="3127248"/>
          </a:xfrm>
          <a:prstGeom prst="roundRect">
            <a:avLst>
              <a:gd name="adj" fmla="val 3801"/>
            </a:avLst>
          </a:prstGeom>
          <a:solidFill>
            <a:srgbClr val="FFFFFF"/>
          </a:solidFill>
          <a:ln w="12700">
            <a:solidFill>
              <a:srgbClr val="D6E0EF"/>
            </a:solidFill>
            <a:prstDash val="solid"/>
          </a:ln>
          <a:effectLst>
            <a:outerShdw sx="100000" sy="100000" kx="0" ky="0" algn="bl" rotWithShape="0" blurRad="3.6608070660034796e+94" dist="1.952430435201856e+94" dir="3.553786003741213e+111">
              <a:srgbClr val="071A33">
                <a:alpha val="9.999999999999997e+113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407408" y="2633472"/>
            <a:ext cx="1298448" cy="292608"/>
          </a:xfrm>
          <a:prstGeom prst="roundRect">
            <a:avLst>
              <a:gd name="adj" fmla="val 375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4480560" y="2688336"/>
            <a:ext cx="11521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3F68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ACCOUNTS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4407408" y="323697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Activation value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4407408" y="3529584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₦90,000</a:t>
            </a:r>
            <a:endParaRPr lang="en-US" sz="2300" dirty="0"/>
          </a:p>
        </p:txBody>
      </p:sp>
      <p:sp>
        <p:nvSpPr>
          <p:cNvPr id="21" name="Shape 18"/>
          <p:cNvSpPr/>
          <p:nvPr/>
        </p:nvSpPr>
        <p:spPr>
          <a:xfrm>
            <a:off x="4407408" y="4114800"/>
            <a:ext cx="2697480" cy="0"/>
          </a:xfrm>
          <a:prstGeom prst="line">
            <a:avLst/>
          </a:prstGeom>
          <a:noFill/>
          <a:ln w="12700">
            <a:solidFill>
              <a:srgbClr val="E1E7F0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4407408" y="435254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reward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4407408" y="4626864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3F68E8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₦25,000</a:t>
            </a:r>
            <a:endParaRPr lang="en-US" sz="2700" dirty="0"/>
          </a:p>
        </p:txBody>
      </p:sp>
      <p:sp>
        <p:nvSpPr>
          <p:cNvPr id="24" name="Text 21"/>
          <p:cNvSpPr/>
          <p:nvPr/>
        </p:nvSpPr>
        <p:spPr>
          <a:xfrm>
            <a:off x="4407408" y="5175504"/>
            <a:ext cx="2706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₦15,000 + 2 × ₦5,000</a:t>
            </a:r>
            <a:endParaRPr lang="en-US" sz="1020" dirty="0"/>
          </a:p>
        </p:txBody>
      </p:sp>
      <p:sp>
        <p:nvSpPr>
          <p:cNvPr id="25" name="Shape 22"/>
          <p:cNvSpPr/>
          <p:nvPr/>
        </p:nvSpPr>
        <p:spPr>
          <a:xfrm>
            <a:off x="7744968" y="2395728"/>
            <a:ext cx="3172968" cy="3127248"/>
          </a:xfrm>
          <a:prstGeom prst="roundRect">
            <a:avLst>
              <a:gd name="adj" fmla="val 3801"/>
            </a:avLst>
          </a:prstGeom>
          <a:solidFill>
            <a:srgbClr val="FFFFFF"/>
          </a:solidFill>
          <a:ln w="19050">
            <a:solidFill>
              <a:srgbClr val="F1D38A"/>
            </a:solidFill>
            <a:prstDash val="solid"/>
          </a:ln>
          <a:effectLst>
            <a:outerShdw sx="100000" sy="100000" kx="0" ky="0" algn="bl" rotWithShape="0" blurRad="4.649224973824419e+98" dist="2.4795866527063574e+98" dir="2.1322716022447277e+116">
              <a:srgbClr val="071A33">
                <a:alpha val="9.999999999999998e+118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7982712" y="2633472"/>
            <a:ext cx="1298448" cy="292608"/>
          </a:xfrm>
          <a:prstGeom prst="roundRect">
            <a:avLst>
              <a:gd name="adj" fmla="val 37500"/>
            </a:avLst>
          </a:prstGeom>
          <a:solidFill>
            <a:srgbClr val="FFF4D7"/>
          </a:solidFill>
          <a:ln w="12700">
            <a:solidFill>
              <a:srgbClr val="FFF4D7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8055864" y="2688336"/>
            <a:ext cx="11521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A66B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ACCOUNTS</a:t>
            </a:r>
            <a:endParaRPr lang="en-US" sz="850" dirty="0"/>
          </a:p>
        </p:txBody>
      </p:sp>
      <p:sp>
        <p:nvSpPr>
          <p:cNvPr id="28" name="Text 25"/>
          <p:cNvSpPr/>
          <p:nvPr/>
        </p:nvSpPr>
        <p:spPr>
          <a:xfrm>
            <a:off x="7982712" y="3236976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Activation value</a:t>
            </a:r>
            <a:endParaRPr lang="en-US" sz="950" dirty="0"/>
          </a:p>
        </p:txBody>
      </p:sp>
      <p:sp>
        <p:nvSpPr>
          <p:cNvPr id="29" name="Text 26"/>
          <p:cNvSpPr/>
          <p:nvPr/>
        </p:nvSpPr>
        <p:spPr>
          <a:xfrm>
            <a:off x="7982712" y="3529584"/>
            <a:ext cx="251460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₦210,000</a:t>
            </a:r>
            <a:endParaRPr lang="en-US" sz="2300" dirty="0"/>
          </a:p>
        </p:txBody>
      </p:sp>
      <p:sp>
        <p:nvSpPr>
          <p:cNvPr id="30" name="Shape 27"/>
          <p:cNvSpPr/>
          <p:nvPr/>
        </p:nvSpPr>
        <p:spPr>
          <a:xfrm>
            <a:off x="7982712" y="4114800"/>
            <a:ext cx="2697480" cy="0"/>
          </a:xfrm>
          <a:prstGeom prst="line">
            <a:avLst/>
          </a:prstGeom>
          <a:noFill/>
          <a:ln w="12700">
            <a:solidFill>
              <a:srgbClr val="E1E7F0"/>
            </a:solidFill>
            <a:prstDash val="solid"/>
          </a:ln>
        </p:spPr>
      </p:sp>
      <p:sp>
        <p:nvSpPr>
          <p:cNvPr id="31" name="Text 28"/>
          <p:cNvSpPr/>
          <p:nvPr/>
        </p:nvSpPr>
        <p:spPr>
          <a:xfrm>
            <a:off x="7982712" y="4352544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Referral reward</a:t>
            </a:r>
            <a:endParaRPr lang="en-US" sz="950" dirty="0"/>
          </a:p>
        </p:txBody>
      </p:sp>
      <p:sp>
        <p:nvSpPr>
          <p:cNvPr id="32" name="Text 29"/>
          <p:cNvSpPr/>
          <p:nvPr/>
        </p:nvSpPr>
        <p:spPr>
          <a:xfrm>
            <a:off x="7982712" y="4626864"/>
            <a:ext cx="2514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C9871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₦45,000</a:t>
            </a:r>
            <a:endParaRPr lang="en-US" sz="2700" dirty="0"/>
          </a:p>
        </p:txBody>
      </p:sp>
      <p:sp>
        <p:nvSpPr>
          <p:cNvPr id="33" name="Text 30"/>
          <p:cNvSpPr/>
          <p:nvPr/>
        </p:nvSpPr>
        <p:spPr>
          <a:xfrm>
            <a:off x="7982712" y="5175504"/>
            <a:ext cx="27066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₦15,000 + 6 × ₦5,000</a:t>
            </a:r>
            <a:endParaRPr lang="en-US" sz="1020" dirty="0"/>
          </a:p>
        </p:txBody>
      </p:sp>
      <p:sp>
        <p:nvSpPr>
          <p:cNvPr id="34" name="Text 31"/>
          <p:cNvSpPr/>
          <p:nvPr/>
        </p:nvSpPr>
        <p:spPr>
          <a:xfrm>
            <a:off x="594360" y="6236208"/>
            <a:ext cx="10927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Programme figures supplied by RPTCODE. Rewards are illustrative and are not guaranteed income.</a:t>
            </a:r>
            <a:endParaRPr lang="en-US" sz="800" dirty="0"/>
          </a:p>
        </p:txBody>
      </p:sp>
      <p:sp>
        <p:nvSpPr>
          <p:cNvPr id="35" name="Text 32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Inter"/>
              </a:rPr>
              <a:t>MAIN-ACCOUNT SCENARIOS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1335024"/>
            <a:ext cx="10881360" cy="7132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>
                <a:solidFill>
                  <a:srgbClr val="0A1526"/>
                </a:solidFill>
                <a:latin typeface="Inter Display"/>
              </a:rPr>
              <a:t>How multiple activations can reward the Main Account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94360" y="2011680"/>
            <a:ext cx="10881360" cy="520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0">
                <a:solidFill>
                  <a:srgbClr val="55657A"/>
                </a:solidFill>
                <a:latin typeface="Inter"/>
              </a:rPr>
              <a:t>Illustrative example: the Main Account earns ₦15,000 for each additional activated account in the pack.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94360" y="5961888"/>
            <a:ext cx="1092708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0">
                <a:solidFill>
                  <a:srgbClr val="7B8A9D"/>
                </a:solidFill>
                <a:latin typeface="Inter"/>
              </a:rPr>
              <a:t>Illustrative scenario supplied for RPTCODE programme communication. Rewards remain subject to verified activity, eligibility, platform terms and approval.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02920" y="6236208"/>
            <a:ext cx="48463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7B8A9D"/>
                </a:solidFill>
                <a:latin typeface="Inter"/>
              </a:rPr>
              <a:t>RPTCODE - Resource Palm T-code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94360" y="2331720"/>
            <a:ext cx="5376672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4604">
            <a:solidFill>
              <a:srgbClr val="CDEFE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758952" y="2478024"/>
            <a:ext cx="1325880" cy="283464"/>
          </a:xfrm>
          <a:prstGeom prst="roundRect">
            <a:avLst>
              <a:gd name="adj" fmla="val 30000"/>
            </a:avLst>
          </a:prstGeom>
          <a:solidFill>
            <a:srgbClr val="E7F8F2"/>
          </a:solidFill>
          <a:ln w="12700">
            <a:solidFill>
              <a:srgbClr val="E7F8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758952" y="2487168"/>
            <a:ext cx="1325880" cy="2834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0C8F69"/>
                </a:solidFill>
                <a:latin typeface="Inter"/>
              </a:rPr>
              <a:t>2 ACCOUNTS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58952" y="2944368"/>
            <a:ext cx="5047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7B8A9D"/>
                </a:solidFill>
                <a:latin typeface="Inter"/>
              </a:rPr>
              <a:t>Main-account reward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58952" y="3163824"/>
            <a:ext cx="50474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>
                <a:solidFill>
                  <a:srgbClr val="0C8F69"/>
                </a:solidFill>
                <a:latin typeface="Inter Display"/>
              </a:rPr>
              <a:t>₦15,000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758952" y="3630168"/>
            <a:ext cx="5047488" cy="0"/>
          </a:xfrm>
          <a:prstGeom prst="line">
            <a:avLst/>
          </a:prstGeom>
          <a:ln w="12700">
            <a:solidFill>
              <a:srgbClr val="E1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758952" y="3739896"/>
            <a:ext cx="5047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Inter"/>
              </a:rPr>
              <a:t>1 × ₦15,000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6217920" y="2331720"/>
            <a:ext cx="5376672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4604">
            <a:solidFill>
              <a:srgbClr val="D6E0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>
            <a:off x="6382512" y="2478024"/>
            <a:ext cx="1325880" cy="283464"/>
          </a:xfrm>
          <a:prstGeom prst="roundRect">
            <a:avLst>
              <a:gd name="adj" fmla="val 30000"/>
            </a:avLst>
          </a:prstGeom>
          <a:solidFill>
            <a:srgbClr val="EAF0FF"/>
          </a:solidFill>
          <a:ln w="12700">
            <a:solidFill>
              <a:srgbClr val="EAF0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382512" y="2487168"/>
            <a:ext cx="1325880" cy="2834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3F68E8"/>
                </a:solidFill>
                <a:latin typeface="Inter"/>
              </a:rPr>
              <a:t>3 ACCOUNTS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6382512" y="2944368"/>
            <a:ext cx="5047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7B8A9D"/>
                </a:solidFill>
                <a:latin typeface="Inter"/>
              </a:rPr>
              <a:t>Main-account reward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382512" y="3163824"/>
            <a:ext cx="50474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>
                <a:solidFill>
                  <a:srgbClr val="3F68E8"/>
                </a:solidFill>
                <a:latin typeface="Inter Display"/>
              </a:rPr>
              <a:t>₦30,000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6382512" y="3630168"/>
            <a:ext cx="5047488" cy="0"/>
          </a:xfrm>
          <a:prstGeom prst="line">
            <a:avLst/>
          </a:prstGeom>
          <a:ln w="12700">
            <a:solidFill>
              <a:srgbClr val="E1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6382512" y="3739896"/>
            <a:ext cx="5047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Inter"/>
              </a:rPr>
              <a:t>2 × ₦15,000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94360" y="4160520"/>
            <a:ext cx="5376672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4604">
            <a:solidFill>
              <a:srgbClr val="CFE4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758952" y="4306824"/>
            <a:ext cx="1325880" cy="283464"/>
          </a:xfrm>
          <a:prstGeom prst="roundRect">
            <a:avLst>
              <a:gd name="adj" fmla="val 30000"/>
            </a:avLst>
          </a:prstGeom>
          <a:solidFill>
            <a:srgbClr val="EDF6FF"/>
          </a:solidFill>
          <a:ln w="12700">
            <a:solidFill>
              <a:srgbClr val="EDF6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58952" y="4315968"/>
            <a:ext cx="1325880" cy="2834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2B8FB5"/>
                </a:solidFill>
                <a:latin typeface="Inter"/>
              </a:rPr>
              <a:t>4 ACCOUNTS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58952" y="4773168"/>
            <a:ext cx="5047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7B8A9D"/>
                </a:solidFill>
                <a:latin typeface="Inter"/>
              </a:rPr>
              <a:t>Main-account reward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58952" y="4992624"/>
            <a:ext cx="50474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>
                <a:solidFill>
                  <a:srgbClr val="2B8FB5"/>
                </a:solidFill>
                <a:latin typeface="Inter Display"/>
              </a:rPr>
              <a:t>₦45,000</a:t>
            </a:r>
          </a:p>
        </p:txBody>
      </p:sp>
      <p:cxnSp>
        <p:nvCxnSpPr>
          <p:cNvPr id="70" name="Connector 69"/>
          <p:cNvCxnSpPr/>
          <p:nvPr/>
        </p:nvCxnSpPr>
        <p:spPr>
          <a:xfrm>
            <a:off x="758952" y="5458968"/>
            <a:ext cx="5047488" cy="0"/>
          </a:xfrm>
          <a:prstGeom prst="line">
            <a:avLst/>
          </a:prstGeom>
          <a:ln w="12700">
            <a:solidFill>
              <a:srgbClr val="E1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758952" y="5568696"/>
            <a:ext cx="5047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Inter"/>
              </a:rPr>
              <a:t>3 × ₦15,000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6217920" y="4160520"/>
            <a:ext cx="5376672" cy="162763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14604">
            <a:solidFill>
              <a:srgbClr val="F1D38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>
            <a:off x="6382512" y="4306824"/>
            <a:ext cx="1325880" cy="283464"/>
          </a:xfrm>
          <a:prstGeom prst="roundRect">
            <a:avLst>
              <a:gd name="adj" fmla="val 30000"/>
            </a:avLst>
          </a:prstGeom>
          <a:solidFill>
            <a:srgbClr val="FFF4D7"/>
          </a:solidFill>
          <a:ln w="12700">
            <a:solidFill>
              <a:srgbClr val="FFF4D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382512" y="4315968"/>
            <a:ext cx="1325880" cy="2834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1000" b="1">
                <a:solidFill>
                  <a:srgbClr val="C78D0D"/>
                </a:solidFill>
                <a:latin typeface="Inter"/>
              </a:rPr>
              <a:t>7 ACCOUNTS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382512" y="4773168"/>
            <a:ext cx="5047488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>
                <a:solidFill>
                  <a:srgbClr val="7B8A9D"/>
                </a:solidFill>
                <a:latin typeface="Inter"/>
              </a:rPr>
              <a:t>Main-account reward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382512" y="4992624"/>
            <a:ext cx="5047488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00" b="1">
                <a:solidFill>
                  <a:srgbClr val="C78D0D"/>
                </a:solidFill>
                <a:latin typeface="Inter Display"/>
              </a:rPr>
              <a:t>₦90,000</a:t>
            </a:r>
          </a:p>
        </p:txBody>
      </p:sp>
      <p:cxnSp>
        <p:nvCxnSpPr>
          <p:cNvPr id="77" name="Connector 76"/>
          <p:cNvCxnSpPr/>
          <p:nvPr/>
        </p:nvCxnSpPr>
        <p:spPr>
          <a:xfrm>
            <a:off x="6382512" y="5458968"/>
            <a:ext cx="5047488" cy="0"/>
          </a:xfrm>
          <a:prstGeom prst="line">
            <a:avLst/>
          </a:prstGeom>
          <a:ln w="12700">
            <a:solidFill>
              <a:srgbClr val="E1E7F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" name="TextBox 77"/>
          <p:cNvSpPr txBox="1"/>
          <p:nvPr/>
        </p:nvSpPr>
        <p:spPr>
          <a:xfrm>
            <a:off x="6382512" y="5568696"/>
            <a:ext cx="5047488" cy="23774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55657A"/>
                </a:solidFill>
                <a:latin typeface="Inter"/>
              </a:rPr>
              <a:t>6 × ₦15,000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ILLUSTRATIVE SCALE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What 10 successful referrals can look like</a:t>
            </a:r>
            <a:endParaRPr lang="en-US" sz="2950" dirty="0"/>
          </a:p>
        </p:txBody>
      </p:sp>
      <p:sp>
        <p:nvSpPr>
          <p:cNvPr id="6" name="Text 3"/>
          <p:cNvSpPr/>
          <p:nvPr/>
        </p:nvSpPr>
        <p:spPr>
          <a:xfrm>
            <a:off x="594360" y="201168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3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simple illustration of gross referral rewards across the three account-pack scenarios.</a:t>
            </a:r>
            <a:endParaRPr lang="en-US" sz="1380" dirty="0"/>
          </a:p>
        </p:txBody>
      </p:sp>
      <p:sp>
        <p:nvSpPr>
          <p:cNvPr id="7" name="Shape 4"/>
          <p:cNvSpPr/>
          <p:nvPr/>
        </p:nvSpPr>
        <p:spPr>
          <a:xfrm>
            <a:off x="868680" y="5349240"/>
            <a:ext cx="10241280" cy="0"/>
          </a:xfrm>
          <a:prstGeom prst="line">
            <a:avLst/>
          </a:prstGeom>
          <a:noFill/>
          <a:ln w="16510">
            <a:solidFill>
              <a:srgbClr val="C9D4E4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97280" y="4114800"/>
            <a:ext cx="2148840" cy="1234440"/>
          </a:xfrm>
          <a:prstGeom prst="roundRect">
            <a:avLst>
              <a:gd name="adj" fmla="val 7407"/>
            </a:avLst>
          </a:prstGeom>
          <a:solidFill>
            <a:srgbClr val="19B886">
              <a:alpha val="95000"/>
            </a:srgbClr>
          </a:solidFill>
          <a:ln w="12700">
            <a:solidFill>
              <a:srgbClr val="19B88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4400" y="354787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C8F69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₦150,000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68680" y="551383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A15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1 account</a:t>
            </a:r>
            <a:endParaRPr lang="en-US" sz="1080" dirty="0"/>
          </a:p>
        </p:txBody>
      </p:sp>
      <p:sp>
        <p:nvSpPr>
          <p:cNvPr id="11" name="Text 8"/>
          <p:cNvSpPr/>
          <p:nvPr/>
        </p:nvSpPr>
        <p:spPr>
          <a:xfrm>
            <a:off x="868680" y="5843016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₦15,000</a:t>
            </a:r>
            <a:endParaRPr lang="en-US" sz="950" dirty="0"/>
          </a:p>
        </p:txBody>
      </p:sp>
      <p:sp>
        <p:nvSpPr>
          <p:cNvPr id="12" name="Shape 9"/>
          <p:cNvSpPr/>
          <p:nvPr/>
        </p:nvSpPr>
        <p:spPr>
          <a:xfrm>
            <a:off x="4407408" y="3291840"/>
            <a:ext cx="2148840" cy="2057400"/>
          </a:xfrm>
          <a:prstGeom prst="roundRect">
            <a:avLst>
              <a:gd name="adj" fmla="val 4444"/>
            </a:avLst>
          </a:prstGeom>
          <a:solidFill>
            <a:srgbClr val="3F68E8">
              <a:alpha val="95000"/>
            </a:srgbClr>
          </a:solidFill>
          <a:ln w="12700">
            <a:solidFill>
              <a:srgbClr val="3F68E8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4224528" y="272491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3F68E8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₦250,000</a:t>
            </a:r>
            <a:endParaRPr lang="en-US" sz="2200" dirty="0"/>
          </a:p>
        </p:txBody>
      </p:sp>
      <p:sp>
        <p:nvSpPr>
          <p:cNvPr id="14" name="Text 11"/>
          <p:cNvSpPr/>
          <p:nvPr/>
        </p:nvSpPr>
        <p:spPr>
          <a:xfrm>
            <a:off x="4178808" y="551383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A15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3 accounts</a:t>
            </a:r>
            <a:endParaRPr lang="en-US" sz="1080" dirty="0"/>
          </a:p>
        </p:txBody>
      </p:sp>
      <p:sp>
        <p:nvSpPr>
          <p:cNvPr id="15" name="Text 12"/>
          <p:cNvSpPr/>
          <p:nvPr/>
        </p:nvSpPr>
        <p:spPr>
          <a:xfrm>
            <a:off x="4178808" y="5843016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₦25,000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7717536" y="2148840"/>
            <a:ext cx="2148840" cy="3200400"/>
          </a:xfrm>
          <a:prstGeom prst="roundRect">
            <a:avLst>
              <a:gd name="adj" fmla="val 4255"/>
            </a:avLst>
          </a:prstGeom>
          <a:solidFill>
            <a:srgbClr val="F4B740"/>
          </a:solidFill>
          <a:ln w="12700">
            <a:solidFill>
              <a:srgbClr val="F4B74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7534656" y="1581912"/>
            <a:ext cx="2514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A66B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₦450,000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7488936" y="5513832"/>
            <a:ext cx="2606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80" b="1" dirty="0">
                <a:solidFill>
                  <a:srgbClr val="0A152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7 accounts</a:t>
            </a:r>
            <a:endParaRPr lang="en-US" sz="1080" dirty="0"/>
          </a:p>
        </p:txBody>
      </p:sp>
      <p:sp>
        <p:nvSpPr>
          <p:cNvPr id="19" name="Text 16"/>
          <p:cNvSpPr/>
          <p:nvPr/>
        </p:nvSpPr>
        <p:spPr>
          <a:xfrm>
            <a:off x="7488936" y="5843016"/>
            <a:ext cx="2606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dirty="0">
                <a:solidFill>
                  <a:srgbClr val="7B8A9D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× ₦45,000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713232" y="2743200"/>
            <a:ext cx="3273552" cy="804672"/>
          </a:xfrm>
          <a:prstGeom prst="roundRect">
            <a:avLst>
              <a:gd name="adj" fmla="val 14773"/>
            </a:avLst>
          </a:prstGeom>
          <a:solidFill>
            <a:srgbClr val="FFF8E8"/>
          </a:solidFill>
          <a:ln w="12700">
            <a:solidFill>
              <a:srgbClr val="F1D38A"/>
            </a:solidFill>
            <a:prstDash val="solid"/>
          </a:ln>
        </p:spPr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688" y="2999232"/>
            <a:ext cx="256032" cy="256032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1335024" y="2880360"/>
            <a:ext cx="235915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80" b="1" dirty="0">
                <a:solidFill>
                  <a:srgbClr val="8A5A00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Illustrative only - not guaranteed</a:t>
            </a:r>
            <a:endParaRPr lang="en-US" sz="1180" dirty="0"/>
          </a:p>
        </p:txBody>
      </p:sp>
      <p:sp>
        <p:nvSpPr>
          <p:cNvPr id="23" name="Text 19"/>
          <p:cNvSpPr/>
          <p:nvPr/>
        </p:nvSpPr>
        <p:spPr>
          <a:xfrm>
            <a:off x="1335024" y="316382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90" dirty="0">
                <a:solidFill>
                  <a:srgbClr val="8A6A2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Actual rewards depend on qualified activity and verified activations.</a:t>
            </a:r>
            <a:endParaRPr lang="en-US" sz="890" dirty="0"/>
          </a:p>
        </p:txBody>
      </p:sp>
      <p:sp>
        <p:nvSpPr>
          <p:cNvPr id="24" name="Text 20"/>
          <p:cNvSpPr/>
          <p:nvPr/>
        </p:nvSpPr>
        <p:spPr>
          <a:xfrm>
            <a:off x="594360" y="6236208"/>
            <a:ext cx="10927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Illustrative gross referral rewards. Earnings are not guaranteed and may vary by member activity and programme compliance.</a:t>
            </a:r>
            <a:endParaRPr lang="en-US" sz="800" dirty="0"/>
          </a:p>
        </p:txBody>
      </p:sp>
      <p:sp>
        <p:nvSpPr>
          <p:cNvPr id="25" name="Text 21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5.904515716757012e+102" dist="3.149075048937074e+102" dir="1.2793629613468366e+121">
              <a:srgbClr val="071A33">
                <a:alpha val="9.999999999999997e+123"/>
              </a:srgbClr>
            </a:outerShdw>
          </a:effectLst>
        </p:spPr>
        <p:txBody>
          <a:bodyPr/>
          <a:p/>
        </p:txBody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LEADERSHIP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3350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Progress that can unlock staged rewards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94360" y="2020824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AD6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RPTCODE leadership schedule recognises qualifying progress across seven stages.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40080" y="4709160"/>
            <a:ext cx="1527048" cy="777240"/>
          </a:xfrm>
          <a:prstGeom prst="roundRect">
            <a:avLst>
              <a:gd name="adj" fmla="val 10588"/>
            </a:avLst>
          </a:prstGeom>
          <a:solidFill>
            <a:srgbClr val="214A86">
              <a:alpha val="98000"/>
            </a:srgbClr>
          </a:solidFill>
          <a:ln w="13970">
            <a:solidFill>
              <a:srgbClr val="6F93D7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49808" y="487375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1</a:t>
            </a:r>
            <a:endParaRPr lang="en-US" sz="880" dirty="0"/>
          </a:p>
        </p:txBody>
      </p:sp>
      <p:sp>
        <p:nvSpPr>
          <p:cNvPr id="10" name="Text 7"/>
          <p:cNvSpPr/>
          <p:nvPr/>
        </p:nvSpPr>
        <p:spPr>
          <a:xfrm>
            <a:off x="6949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₦50K</a:t>
            </a:r>
            <a:endParaRPr lang="en-US" sz="1700" dirty="0"/>
          </a:p>
        </p:txBody>
      </p:sp>
      <p:sp>
        <p:nvSpPr>
          <p:cNvPr id="11" name="Shape 8"/>
          <p:cNvSpPr/>
          <p:nvPr/>
        </p:nvSpPr>
        <p:spPr>
          <a:xfrm>
            <a:off x="2240280" y="4343400"/>
            <a:ext cx="1527048" cy="1143000"/>
          </a:xfrm>
          <a:prstGeom prst="roundRect">
            <a:avLst>
              <a:gd name="adj" fmla="val 7200"/>
            </a:avLst>
          </a:prstGeom>
          <a:solidFill>
            <a:srgbClr val="214A86">
              <a:alpha val="98000"/>
            </a:srgbClr>
          </a:solidFill>
          <a:ln w="13970">
            <a:solidFill>
              <a:srgbClr val="6F93D7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2350008" y="450799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2</a:t>
            </a:r>
            <a:endParaRPr lang="en-US" sz="880" dirty="0"/>
          </a:p>
        </p:txBody>
      </p:sp>
      <p:sp>
        <p:nvSpPr>
          <p:cNvPr id="13" name="Text 10"/>
          <p:cNvSpPr/>
          <p:nvPr/>
        </p:nvSpPr>
        <p:spPr>
          <a:xfrm>
            <a:off x="22951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₦200K</a:t>
            </a:r>
            <a:endParaRPr lang="en-US" sz="1700" dirty="0"/>
          </a:p>
        </p:txBody>
      </p:sp>
      <p:sp>
        <p:nvSpPr>
          <p:cNvPr id="14" name="Shape 11"/>
          <p:cNvSpPr/>
          <p:nvPr/>
        </p:nvSpPr>
        <p:spPr>
          <a:xfrm>
            <a:off x="3840480" y="3977640"/>
            <a:ext cx="1527048" cy="1508760"/>
          </a:xfrm>
          <a:prstGeom prst="roundRect">
            <a:avLst>
              <a:gd name="adj" fmla="val 5455"/>
            </a:avLst>
          </a:prstGeom>
          <a:solidFill>
            <a:srgbClr val="214A86">
              <a:alpha val="98000"/>
            </a:srgbClr>
          </a:solidFill>
          <a:ln w="13970">
            <a:solidFill>
              <a:srgbClr val="6F93D7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950208" y="414223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3</a:t>
            </a:r>
            <a:endParaRPr lang="en-US" sz="880" dirty="0"/>
          </a:p>
        </p:txBody>
      </p:sp>
      <p:sp>
        <p:nvSpPr>
          <p:cNvPr id="16" name="Text 13"/>
          <p:cNvSpPr/>
          <p:nvPr/>
        </p:nvSpPr>
        <p:spPr>
          <a:xfrm>
            <a:off x="38953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₦1M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5440680" y="3611880"/>
            <a:ext cx="1527048" cy="1874520"/>
          </a:xfrm>
          <a:prstGeom prst="roundRect">
            <a:avLst>
              <a:gd name="adj" fmla="val 5389"/>
            </a:avLst>
          </a:prstGeom>
          <a:solidFill>
            <a:srgbClr val="2E5FAD">
              <a:alpha val="98000"/>
            </a:srgbClr>
          </a:solidFill>
          <a:ln w="13970">
            <a:solidFill>
              <a:srgbClr val="6F93D7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550408" y="377647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4</a:t>
            </a:r>
            <a:endParaRPr lang="en-US" sz="880" dirty="0"/>
          </a:p>
        </p:txBody>
      </p:sp>
      <p:sp>
        <p:nvSpPr>
          <p:cNvPr id="19" name="Text 16"/>
          <p:cNvSpPr/>
          <p:nvPr/>
        </p:nvSpPr>
        <p:spPr>
          <a:xfrm>
            <a:off x="54955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₦5M</a:t>
            </a:r>
            <a:endParaRPr lang="en-US" sz="1700" dirty="0"/>
          </a:p>
        </p:txBody>
      </p:sp>
      <p:sp>
        <p:nvSpPr>
          <p:cNvPr id="20" name="Shape 17"/>
          <p:cNvSpPr/>
          <p:nvPr/>
        </p:nvSpPr>
        <p:spPr>
          <a:xfrm>
            <a:off x="7040880" y="3246120"/>
            <a:ext cx="1527048" cy="2240280"/>
          </a:xfrm>
          <a:prstGeom prst="roundRect">
            <a:avLst>
              <a:gd name="adj" fmla="val 5389"/>
            </a:avLst>
          </a:prstGeom>
          <a:solidFill>
            <a:srgbClr val="2E5FAD">
              <a:alpha val="98000"/>
            </a:srgbClr>
          </a:solidFill>
          <a:ln w="13970">
            <a:solidFill>
              <a:srgbClr val="6F93D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150608" y="341071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BFD0F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5</a:t>
            </a:r>
            <a:endParaRPr lang="en-US" sz="880" dirty="0"/>
          </a:p>
        </p:txBody>
      </p:sp>
      <p:sp>
        <p:nvSpPr>
          <p:cNvPr id="22" name="Text 19"/>
          <p:cNvSpPr/>
          <p:nvPr/>
        </p:nvSpPr>
        <p:spPr>
          <a:xfrm>
            <a:off x="70957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₦25M</a:t>
            </a:r>
            <a:endParaRPr lang="en-US" sz="1700" dirty="0"/>
          </a:p>
        </p:txBody>
      </p:sp>
      <p:sp>
        <p:nvSpPr>
          <p:cNvPr id="23" name="Shape 20"/>
          <p:cNvSpPr/>
          <p:nvPr/>
        </p:nvSpPr>
        <p:spPr>
          <a:xfrm>
            <a:off x="8641080" y="2880360"/>
            <a:ext cx="1527048" cy="2606040"/>
          </a:xfrm>
          <a:prstGeom prst="roundRect">
            <a:avLst>
              <a:gd name="adj" fmla="val 5389"/>
            </a:avLst>
          </a:prstGeom>
          <a:solidFill>
            <a:srgbClr val="987120">
              <a:alpha val="98000"/>
            </a:srgbClr>
          </a:solidFill>
          <a:ln w="13970">
            <a:solidFill>
              <a:srgbClr val="F4D47A"/>
            </a:solidFill>
            <a:prstDash val="solid"/>
          </a:ln>
        </p:spPr>
      </p:sp>
      <p:sp>
        <p:nvSpPr>
          <p:cNvPr id="24" name="Text 21"/>
          <p:cNvSpPr/>
          <p:nvPr/>
        </p:nvSpPr>
        <p:spPr>
          <a:xfrm>
            <a:off x="8750808" y="304495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FFF2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6</a:t>
            </a:r>
            <a:endParaRPr lang="en-US" sz="880" dirty="0"/>
          </a:p>
        </p:txBody>
      </p:sp>
      <p:sp>
        <p:nvSpPr>
          <p:cNvPr id="25" name="Text 22"/>
          <p:cNvSpPr/>
          <p:nvPr/>
        </p:nvSpPr>
        <p:spPr>
          <a:xfrm>
            <a:off x="86959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₦125M</a:t>
            </a:r>
            <a:endParaRPr lang="en-US" sz="1800" dirty="0"/>
          </a:p>
        </p:txBody>
      </p:sp>
      <p:sp>
        <p:nvSpPr>
          <p:cNvPr id="26" name="Shape 23"/>
          <p:cNvSpPr/>
          <p:nvPr/>
        </p:nvSpPr>
        <p:spPr>
          <a:xfrm>
            <a:off x="10241280" y="2514600"/>
            <a:ext cx="1527048" cy="2971800"/>
          </a:xfrm>
          <a:prstGeom prst="roundRect">
            <a:avLst>
              <a:gd name="adj" fmla="val 5389"/>
            </a:avLst>
          </a:prstGeom>
          <a:solidFill>
            <a:srgbClr val="C38D14">
              <a:alpha val="98000"/>
            </a:srgbClr>
          </a:solidFill>
          <a:ln w="13970">
            <a:solidFill>
              <a:srgbClr val="F4D47A"/>
            </a:solidFill>
            <a:prstDash val="solid"/>
          </a:ln>
        </p:spPr>
      </p:sp>
      <p:sp>
        <p:nvSpPr>
          <p:cNvPr id="27" name="Text 24"/>
          <p:cNvSpPr/>
          <p:nvPr/>
        </p:nvSpPr>
        <p:spPr>
          <a:xfrm>
            <a:off x="10351008" y="2679192"/>
            <a:ext cx="130759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spc="100" kern="0" dirty="0">
                <a:solidFill>
                  <a:srgbClr val="FFF2C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STAGE 7</a:t>
            </a:r>
            <a:endParaRPr lang="en-US" sz="880" dirty="0"/>
          </a:p>
        </p:txBody>
      </p:sp>
      <p:sp>
        <p:nvSpPr>
          <p:cNvPr id="28" name="Text 25"/>
          <p:cNvSpPr/>
          <p:nvPr/>
        </p:nvSpPr>
        <p:spPr>
          <a:xfrm>
            <a:off x="10296144" y="4919472"/>
            <a:ext cx="1417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₦625M</a:t>
            </a:r>
            <a:endParaRPr lang="en-US" sz="1800" dirty="0"/>
          </a:p>
        </p:txBody>
      </p:sp>
      <p:sp>
        <p:nvSpPr>
          <p:cNvPr id="29" name="Text 26"/>
          <p:cNvSpPr/>
          <p:nvPr/>
        </p:nvSpPr>
        <p:spPr>
          <a:xfrm>
            <a:off x="3017520" y="5833872"/>
            <a:ext cx="6172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C7D5E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Qualification criteria and award approval apply at every stage.</a:t>
            </a:r>
            <a:endParaRPr lang="en-US" sz="1050" dirty="0"/>
          </a:p>
        </p:txBody>
      </p:sp>
      <p:sp>
        <p:nvSpPr>
          <p:cNvPr id="30" name="Text 27"/>
          <p:cNvSpPr/>
          <p:nvPr/>
        </p:nvSpPr>
        <p:spPr>
          <a:xfrm>
            <a:off x="594360" y="6245352"/>
            <a:ext cx="10927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9FB0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Leadership amounts are based on the RPTCODE programme schedule supplied for this presentation. Awards are subject to qualification and approval.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PAYOUT &amp; CONTROL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Rewards move through a controlled wallet flow</a:t>
            </a:r>
            <a:endParaRPr lang="en-US" sz="2950" dirty="0"/>
          </a:p>
        </p:txBody>
      </p:sp>
      <p:sp>
        <p:nvSpPr>
          <p:cNvPr id="6" name="Text 3"/>
          <p:cNvSpPr/>
          <p:nvPr/>
        </p:nvSpPr>
        <p:spPr>
          <a:xfrm>
            <a:off x="594360" y="2011680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Every approved payout follows a traceable process from credit to bank transfer.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21792" y="2670048"/>
            <a:ext cx="2441448" cy="2011680"/>
          </a:xfrm>
          <a:prstGeom prst="roundRect">
            <a:avLst>
              <a:gd name="adj" fmla="val 5909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7.498734960281406e+106" dist="3.999325312150084e+106" dir="7.67617776808102e+125">
              <a:srgbClr val="071A33">
                <a:alpha val="9.999999999999997e+128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1472184" y="2944368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2496" y="3163824"/>
            <a:ext cx="310896" cy="31089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86384" y="38221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Wallet credit</a:t>
            </a:r>
            <a:endParaRPr lang="en-US" sz="1450" dirty="0"/>
          </a:p>
        </p:txBody>
      </p:sp>
      <p:sp>
        <p:nvSpPr>
          <p:cNvPr id="11" name="Text 7"/>
          <p:cNvSpPr/>
          <p:nvPr/>
        </p:nvSpPr>
        <p:spPr>
          <a:xfrm>
            <a:off x="804672" y="4206240"/>
            <a:ext cx="207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valid reward is linked to a wallet transaction.</a:t>
            </a:r>
            <a:endParaRPr lang="en-US" sz="980" dirty="0"/>
          </a:p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00400" y="3538728"/>
            <a:ext cx="182880" cy="182880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474720" y="2670048"/>
            <a:ext cx="2441448" cy="2011680"/>
          </a:xfrm>
          <a:prstGeom prst="roundRect">
            <a:avLst>
              <a:gd name="adj" fmla="val 5909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9.523393399557385e+110" dist="5.079143146430607e+110" dir="4.605706660848612e+130">
              <a:srgbClr val="071A33">
                <a:alpha val="9.999999999999997e+133"/>
              </a:srgbClr>
            </a:outerShdw>
          </a:effectLst>
        </p:spPr>
      </p:sp>
      <p:sp>
        <p:nvSpPr>
          <p:cNvPr id="14" name="Shape 9"/>
          <p:cNvSpPr/>
          <p:nvPr/>
        </p:nvSpPr>
        <p:spPr>
          <a:xfrm>
            <a:off x="4325112" y="2944368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35424" y="3163824"/>
            <a:ext cx="310896" cy="310896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3639312" y="38221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Withdrawal request</a:t>
            </a:r>
            <a:endParaRPr lang="en-US" sz="1450" dirty="0"/>
          </a:p>
        </p:txBody>
      </p:sp>
      <p:sp>
        <p:nvSpPr>
          <p:cNvPr id="17" name="Text 11"/>
          <p:cNvSpPr/>
          <p:nvPr/>
        </p:nvSpPr>
        <p:spPr>
          <a:xfrm>
            <a:off x="3657600" y="4206240"/>
            <a:ext cx="207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member requests a payout from available balance.</a:t>
            </a:r>
            <a:endParaRPr lang="en-US" sz="980" dirty="0"/>
          </a:p>
        </p:txBody>
      </p:sp>
      <p:pic>
        <p:nvPicPr>
          <p:cNvPr id="18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053328" y="3538728"/>
            <a:ext cx="182880" cy="182880"/>
          </a:xfrm>
          <a:prstGeom prst="rect">
            <a:avLst/>
          </a:prstGeom>
        </p:spPr>
      </p:pic>
      <p:sp>
        <p:nvSpPr>
          <p:cNvPr id="19" name="Shape 12"/>
          <p:cNvSpPr/>
          <p:nvPr/>
        </p:nvSpPr>
        <p:spPr>
          <a:xfrm>
            <a:off x="6327648" y="2670048"/>
            <a:ext cx="2441448" cy="2011680"/>
          </a:xfrm>
          <a:prstGeom prst="roundRect">
            <a:avLst>
              <a:gd name="adj" fmla="val 5909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209470961743788e+115" dist="6.450511795966871e+114" dir="2.763423996509167e+135">
              <a:srgbClr val="071A33">
                <a:alpha val="9.999999999999998e+138"/>
              </a:srgbClr>
            </a:outerShdw>
          </a:effectLst>
        </p:spPr>
      </p:sp>
      <p:sp>
        <p:nvSpPr>
          <p:cNvPr id="20" name="Shape 13"/>
          <p:cNvSpPr/>
          <p:nvPr/>
        </p:nvSpPr>
        <p:spPr>
          <a:xfrm>
            <a:off x="7178040" y="2944368"/>
            <a:ext cx="731520" cy="731520"/>
          </a:xfrm>
          <a:prstGeom prst="ellipse">
            <a:avLst/>
          </a:prstGeom>
          <a:solidFill>
            <a:srgbClr val="EAF0FF"/>
          </a:solidFill>
          <a:ln w="12700">
            <a:solidFill>
              <a:srgbClr val="C4D3F8"/>
            </a:solidFill>
            <a:prstDash val="solid"/>
          </a:ln>
        </p:spPr>
      </p:sp>
      <p:pic>
        <p:nvPicPr>
          <p:cNvPr id="21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388352" y="3163824"/>
            <a:ext cx="310896" cy="310896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6492240" y="38221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Admin review</a:t>
            </a:r>
            <a:endParaRPr lang="en-US" sz="1450" dirty="0"/>
          </a:p>
        </p:txBody>
      </p:sp>
      <p:sp>
        <p:nvSpPr>
          <p:cNvPr id="23" name="Text 15"/>
          <p:cNvSpPr/>
          <p:nvPr/>
        </p:nvSpPr>
        <p:spPr>
          <a:xfrm>
            <a:off x="6510528" y="4206240"/>
            <a:ext cx="207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Bank details, amount, fee and risk checks are reviewed.</a:t>
            </a:r>
            <a:endParaRPr lang="en-US" sz="980" dirty="0"/>
          </a:p>
        </p:txBody>
      </p:sp>
      <p:pic>
        <p:nvPicPr>
          <p:cNvPr id="24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906256" y="3538728"/>
            <a:ext cx="182880" cy="182880"/>
          </a:xfrm>
          <a:prstGeom prst="rect">
            <a:avLst/>
          </a:prstGeom>
        </p:spPr>
      </p:pic>
      <p:sp>
        <p:nvSpPr>
          <p:cNvPr id="25" name="Shape 16"/>
          <p:cNvSpPr/>
          <p:nvPr/>
        </p:nvSpPr>
        <p:spPr>
          <a:xfrm>
            <a:off x="9180576" y="2670048"/>
            <a:ext cx="2441448" cy="2011680"/>
          </a:xfrm>
          <a:prstGeom prst="roundRect">
            <a:avLst>
              <a:gd name="adj" fmla="val 5909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1.5360281214146108e+119" dist="8.192149980877926e+118" dir="1.6580543979055002e+140">
              <a:srgbClr val="071A33">
                <a:alpha val="9.999999999999999e+143"/>
              </a:srgbClr>
            </a:outerShdw>
          </a:effectLst>
        </p:spPr>
      </p:sp>
      <p:sp>
        <p:nvSpPr>
          <p:cNvPr id="26" name="Shape 17"/>
          <p:cNvSpPr/>
          <p:nvPr/>
        </p:nvSpPr>
        <p:spPr>
          <a:xfrm>
            <a:off x="10030968" y="2944368"/>
            <a:ext cx="731520" cy="731520"/>
          </a:xfrm>
          <a:prstGeom prst="ellipse">
            <a:avLst/>
          </a:prstGeom>
          <a:solidFill>
            <a:srgbClr val="E7F8F2"/>
          </a:solidFill>
          <a:ln w="12700">
            <a:solidFill>
              <a:srgbClr val="B3EAD9"/>
            </a:solidFill>
            <a:prstDash val="solid"/>
          </a:ln>
        </p:spPr>
      </p:sp>
      <p:pic>
        <p:nvPicPr>
          <p:cNvPr id="27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241280" y="3163824"/>
            <a:ext cx="310896" cy="310896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9345168" y="3822192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Bank payout</a:t>
            </a:r>
            <a:endParaRPr lang="en-US" sz="1450" dirty="0"/>
          </a:p>
        </p:txBody>
      </p:sp>
      <p:sp>
        <p:nvSpPr>
          <p:cNvPr id="29" name="Text 19"/>
          <p:cNvSpPr/>
          <p:nvPr/>
        </p:nvSpPr>
        <p:spPr>
          <a:xfrm>
            <a:off x="9363456" y="4206240"/>
            <a:ext cx="207568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8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Approved payouts are processed to the member’s bank.</a:t>
            </a:r>
            <a:endParaRPr lang="en-US" sz="980" dirty="0"/>
          </a:p>
        </p:txBody>
      </p:sp>
      <p:sp>
        <p:nvSpPr>
          <p:cNvPr id="30" name="Shape 20"/>
          <p:cNvSpPr/>
          <p:nvPr/>
        </p:nvSpPr>
        <p:spPr>
          <a:xfrm>
            <a:off x="3054096" y="5047488"/>
            <a:ext cx="6080760" cy="768096"/>
          </a:xfrm>
          <a:prstGeom prst="roundRect">
            <a:avLst>
              <a:gd name="adj" fmla="val 15476"/>
            </a:avLst>
          </a:prstGeom>
          <a:solidFill>
            <a:srgbClr val="EAF0FF"/>
          </a:solidFill>
          <a:ln w="12700">
            <a:solidFill>
              <a:srgbClr val="B7C8F7"/>
            </a:solidFill>
            <a:prstDash val="solid"/>
          </a:ln>
        </p:spPr>
      </p:sp>
      <p:pic>
        <p:nvPicPr>
          <p:cNvPr id="31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10128" y="5303520"/>
            <a:ext cx="228600" cy="228600"/>
          </a:xfrm>
          <a:prstGeom prst="rect">
            <a:avLst/>
          </a:prstGeom>
        </p:spPr>
      </p:pic>
      <p:sp>
        <p:nvSpPr>
          <p:cNvPr id="32" name="Text 21"/>
          <p:cNvSpPr/>
          <p:nvPr/>
        </p:nvSpPr>
        <p:spPr>
          <a:xfrm>
            <a:off x="3675888" y="5230368"/>
            <a:ext cx="5166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C274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Approved payouts: 0-24 hours, subject to review and bank processing times.</a:t>
            </a:r>
            <a:endParaRPr lang="en-US" sz="1150" dirty="0"/>
          </a:p>
        </p:txBody>
      </p:sp>
      <p:sp>
        <p:nvSpPr>
          <p:cNvPr id="33" name="Text 22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12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1.9507557141965558e+123" dist="1.0404030475714966e+123" dir="9.948326387433002e+144">
              <a:srgbClr val="071A33">
                <a:alpha val="9.999999999999998e+148"/>
              </a:srgbClr>
            </a:outerShdw>
          </a:effectLst>
        </p:spPr>
        <p:txBody>
          <a:bodyPr/>
          <a:p/>
        </p:txBody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WHO IT SERVES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594360" y="1335024"/>
            <a:ext cx="108813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5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Designed for people building real value</a:t>
            </a:r>
            <a:endParaRPr lang="en-US" sz="2950" dirty="0"/>
          </a:p>
        </p:txBody>
      </p:sp>
      <p:sp>
        <p:nvSpPr>
          <p:cNvPr id="7" name="Text 4"/>
          <p:cNvSpPr/>
          <p:nvPr/>
        </p:nvSpPr>
        <p:spPr>
          <a:xfrm>
            <a:off x="594360" y="2020824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CAD6E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supports participants who want visibility, customer access, network growth, or a combination of all three.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21792" y="2514600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22960" y="273405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32688" y="2834640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444752" y="269748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Artisans</a:t>
            </a:r>
            <a:endParaRPr lang="en-US" sz="1430" dirty="0"/>
          </a:p>
        </p:txBody>
      </p:sp>
      <p:sp>
        <p:nvSpPr>
          <p:cNvPr id="12" name="Text 8"/>
          <p:cNvSpPr/>
          <p:nvPr/>
        </p:nvSpPr>
        <p:spPr>
          <a:xfrm>
            <a:off x="822960" y="3209544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Tailors, technicians, beauty professionals, builders and skilled trades.</a:t>
            </a:r>
            <a:endParaRPr lang="en-US" sz="970" dirty="0"/>
          </a:p>
        </p:txBody>
      </p:sp>
      <p:sp>
        <p:nvSpPr>
          <p:cNvPr id="13" name="Shape 9"/>
          <p:cNvSpPr/>
          <p:nvPr/>
        </p:nvSpPr>
        <p:spPr>
          <a:xfrm>
            <a:off x="4425696" y="2514600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4626864" y="273405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6592" y="2834640"/>
            <a:ext cx="237744" cy="237744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248656" y="269748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Professionals</a:t>
            </a:r>
            <a:endParaRPr lang="en-US" sz="1430" dirty="0"/>
          </a:p>
        </p:txBody>
      </p:sp>
      <p:sp>
        <p:nvSpPr>
          <p:cNvPr id="17" name="Text 12"/>
          <p:cNvSpPr/>
          <p:nvPr/>
        </p:nvSpPr>
        <p:spPr>
          <a:xfrm>
            <a:off x="4626864" y="3209544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Consultants, caregivers, educators, trainers and service providers.</a:t>
            </a:r>
            <a:endParaRPr lang="en-US" sz="970" dirty="0"/>
          </a:p>
        </p:txBody>
      </p:sp>
      <p:sp>
        <p:nvSpPr>
          <p:cNvPr id="18" name="Shape 13"/>
          <p:cNvSpPr/>
          <p:nvPr/>
        </p:nvSpPr>
        <p:spPr>
          <a:xfrm>
            <a:off x="8229600" y="2514600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8430768" y="2734056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540496" y="2834640"/>
            <a:ext cx="237744" cy="237744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052560" y="269748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Product sellers</a:t>
            </a:r>
            <a:endParaRPr lang="en-US" sz="1430" dirty="0"/>
          </a:p>
        </p:txBody>
      </p:sp>
      <p:sp>
        <p:nvSpPr>
          <p:cNvPr id="22" name="Text 16"/>
          <p:cNvSpPr/>
          <p:nvPr/>
        </p:nvSpPr>
        <p:spPr>
          <a:xfrm>
            <a:off x="8430768" y="3209544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Retailers, manufacturers, online vendors and local merchants.</a:t>
            </a:r>
            <a:endParaRPr lang="en-US" sz="970" dirty="0"/>
          </a:p>
        </p:txBody>
      </p:sp>
      <p:sp>
        <p:nvSpPr>
          <p:cNvPr id="23" name="Shape 17"/>
          <p:cNvSpPr/>
          <p:nvPr/>
        </p:nvSpPr>
        <p:spPr>
          <a:xfrm>
            <a:off x="621792" y="4087368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24" name="Shape 18"/>
          <p:cNvSpPr/>
          <p:nvPr/>
        </p:nvSpPr>
        <p:spPr>
          <a:xfrm>
            <a:off x="822960" y="43068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32688" y="4407408"/>
            <a:ext cx="237744" cy="237744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444752" y="427024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Small businesses</a:t>
            </a:r>
            <a:endParaRPr lang="en-US" sz="1430" dirty="0"/>
          </a:p>
        </p:txBody>
      </p:sp>
      <p:sp>
        <p:nvSpPr>
          <p:cNvPr id="27" name="Text 20"/>
          <p:cNvSpPr/>
          <p:nvPr/>
        </p:nvSpPr>
        <p:spPr>
          <a:xfrm>
            <a:off x="822960" y="478231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Growing enterprises seeking public visibility and direct customer contact.</a:t>
            </a:r>
            <a:endParaRPr lang="en-US" sz="970" dirty="0"/>
          </a:p>
        </p:txBody>
      </p:sp>
      <p:sp>
        <p:nvSpPr>
          <p:cNvPr id="28" name="Shape 21"/>
          <p:cNvSpPr/>
          <p:nvPr/>
        </p:nvSpPr>
        <p:spPr>
          <a:xfrm>
            <a:off x="4425696" y="4087368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29" name="Shape 22"/>
          <p:cNvSpPr/>
          <p:nvPr/>
        </p:nvSpPr>
        <p:spPr>
          <a:xfrm>
            <a:off x="4626864" y="43068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EAF0FF"/>
          </a:solidFill>
          <a:ln w="12700">
            <a:solidFill>
              <a:srgbClr val="EAF0FF"/>
            </a:solidFill>
            <a:prstDash val="solid"/>
          </a:ln>
        </p:spPr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36592" y="4407408"/>
            <a:ext cx="237744" cy="237744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5248656" y="427024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Institutions</a:t>
            </a:r>
            <a:endParaRPr lang="en-US" sz="1430" dirty="0"/>
          </a:p>
        </p:txBody>
      </p:sp>
      <p:sp>
        <p:nvSpPr>
          <p:cNvPr id="32" name="Text 24"/>
          <p:cNvSpPr/>
          <p:nvPr/>
        </p:nvSpPr>
        <p:spPr>
          <a:xfrm>
            <a:off x="4626864" y="478231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Schools, training centres, organisations and community services.</a:t>
            </a:r>
            <a:endParaRPr lang="en-US" sz="970" dirty="0"/>
          </a:p>
        </p:txBody>
      </p:sp>
      <p:sp>
        <p:nvSpPr>
          <p:cNvPr id="33" name="Shape 25"/>
          <p:cNvSpPr/>
          <p:nvPr/>
        </p:nvSpPr>
        <p:spPr>
          <a:xfrm>
            <a:off x="8229600" y="4087368"/>
            <a:ext cx="3438144" cy="1280160"/>
          </a:xfrm>
          <a:prstGeom prst="roundRect">
            <a:avLst>
              <a:gd name="adj" fmla="val 9286"/>
            </a:avLst>
          </a:prstGeom>
          <a:solidFill>
            <a:srgbClr val="FFFFFF">
              <a:alpha val="93000"/>
            </a:srgbClr>
          </a:solidFill>
          <a:ln w="12700">
            <a:solidFill>
              <a:srgbClr val="7899D5">
                <a:alpha val="50000"/>
              </a:srgbClr>
            </a:solidFill>
            <a:prstDash val="solid"/>
          </a:ln>
        </p:spPr>
      </p:sp>
      <p:sp>
        <p:nvSpPr>
          <p:cNvPr id="34" name="Shape 26"/>
          <p:cNvSpPr/>
          <p:nvPr/>
        </p:nvSpPr>
        <p:spPr>
          <a:xfrm>
            <a:off x="8430768" y="4306824"/>
            <a:ext cx="457200" cy="457200"/>
          </a:xfrm>
          <a:prstGeom prst="roundRect">
            <a:avLst>
              <a:gd name="adj" fmla="val 24000"/>
            </a:avLst>
          </a:prstGeom>
          <a:solidFill>
            <a:srgbClr val="FFF4D7"/>
          </a:solidFill>
          <a:ln w="12700">
            <a:solidFill>
              <a:srgbClr val="FFF4D7"/>
            </a:solidFill>
            <a:prstDash val="solid"/>
          </a:ln>
        </p:spPr>
      </p:sp>
      <p:pic>
        <p:nvPicPr>
          <p:cNvPr id="35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540496" y="4407408"/>
            <a:ext cx="237744" cy="237744"/>
          </a:xfrm>
          <a:prstGeom prst="rect">
            <a:avLst/>
          </a:prstGeom>
        </p:spPr>
      </p:pic>
      <p:sp>
        <p:nvSpPr>
          <p:cNvPr id="36" name="Text 27"/>
          <p:cNvSpPr/>
          <p:nvPr/>
        </p:nvSpPr>
        <p:spPr>
          <a:xfrm>
            <a:off x="9052560" y="4270248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3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Community builders</a:t>
            </a:r>
            <a:endParaRPr lang="en-US" sz="1430" dirty="0"/>
          </a:p>
        </p:txBody>
      </p:sp>
      <p:sp>
        <p:nvSpPr>
          <p:cNvPr id="37" name="Text 28"/>
          <p:cNvSpPr/>
          <p:nvPr/>
        </p:nvSpPr>
        <p:spPr>
          <a:xfrm>
            <a:off x="8430768" y="4782312"/>
            <a:ext cx="30175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7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Members who grow through referrals, mentorship and leadership progress.</a:t>
            </a:r>
            <a:endParaRPr lang="en-US" sz="970" dirty="0"/>
          </a:p>
        </p:txBody>
      </p:sp>
      <p:sp>
        <p:nvSpPr>
          <p:cNvPr id="38" name="Text 29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7B7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Participate through visibility, referrals, or both.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13</a:t>
            </a:r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301" y="256032"/>
            <a:ext cx="1385199" cy="5120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587240" y="786384"/>
            <a:ext cx="3017520" cy="384048"/>
          </a:xfrm>
          <a:prstGeom prst="roundRect">
            <a:avLst>
              <a:gd name="adj" fmla="val 28000"/>
            </a:avLst>
          </a:prstGeom>
          <a:solidFill>
            <a:srgbClr val="3F68E8"/>
          </a:solidFill>
          <a:ln w="12700">
            <a:solidFill>
              <a:srgbClr val="3F68E8"/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4587240" y="786384"/>
            <a:ext cx="3017520" cy="38404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sz="1300" b="1">
                <a:solidFill>
                  <a:srgbClr val="FFFFFF"/>
                </a:solidFill>
                <a:latin typeface="Inter"/>
              </a:rPr>
              <a:t>WHY RPTCODE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594360" y="1335024"/>
            <a:ext cx="107899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More than a marketplace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94360" y="2002536"/>
            <a:ext cx="10789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combines public discovery with member tools, rewards and progression.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58368" y="2441448"/>
            <a:ext cx="5138928" cy="3291840"/>
          </a:xfrm>
          <a:prstGeom prst="roundRect">
            <a:avLst>
              <a:gd name="adj" fmla="val 3611"/>
            </a:avLst>
          </a:prstGeom>
          <a:solidFill>
            <a:srgbClr val="FFFFFF"/>
          </a:solidFill>
          <a:ln w="12700">
            <a:solidFill>
              <a:srgbClr val="D9E2F0"/>
            </a:solidFill>
            <a:prstDash val="solid"/>
          </a:ln>
          <a:effectLst>
            <a:outerShdw sx="100000" sy="100000" kx="0" ky="0" algn="bl" rotWithShape="0" blurRad="2.4774597570296257e+127" dist="1.3213118704158007e+127" dir="5.968995832459801e+149">
              <a:srgbClr val="071A33">
                <a:alpha val="9.999999999999999e+153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382512" y="2441448"/>
            <a:ext cx="5138928" cy="3291840"/>
          </a:xfrm>
          <a:prstGeom prst="roundRect">
            <a:avLst>
              <a:gd name="adj" fmla="val 3611"/>
            </a:avLst>
          </a:prstGeom>
          <a:solidFill>
            <a:srgbClr val="0D2A50"/>
          </a:solidFill>
          <a:ln w="12700">
            <a:solidFill>
              <a:srgbClr val="31578E"/>
            </a:solidFill>
            <a:prstDash val="solid"/>
          </a:ln>
          <a:effectLst>
            <a:outerShdw sx="100000" sy="100000" kx="0" ky="0" algn="bl" rotWithShape="0" blurRad="322580000" dist="193548000" dir="162000000000">
              <a:srgbClr val="071A33">
                <a:alpha val="1400000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960120" y="2724912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A typical online listing</a:t>
            </a:r>
            <a:endParaRPr lang="en-US" sz="2100" dirty="0"/>
          </a:p>
        </p:txBody>
      </p:sp>
      <p:sp>
        <p:nvSpPr>
          <p:cNvPr id="10" name="Text 7"/>
          <p:cNvSpPr/>
          <p:nvPr/>
        </p:nvSpPr>
        <p:spPr>
          <a:xfrm>
            <a:off x="6693408" y="2724912"/>
            <a:ext cx="4480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The RPTCODE growth ecosystem</a:t>
            </a:r>
            <a:endParaRPr lang="en-US" sz="210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7552" y="3401568"/>
            <a:ext cx="164592" cy="16459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80160" y="3346704"/>
            <a:ext cx="4005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One public profile or advert</a:t>
            </a:r>
            <a:endParaRPr lang="en-US" sz="112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7552" y="3922776"/>
            <a:ext cx="164592" cy="164592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280160" y="3867912"/>
            <a:ext cx="4005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Visibility depends mainly on traffic</a:t>
            </a:r>
            <a:endParaRPr lang="en-US" sz="1120" dirty="0"/>
          </a:p>
        </p:txBody>
      </p:sp>
      <p:pic>
        <p:nvPicPr>
          <p:cNvPr id="15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87552" y="4443984"/>
            <a:ext cx="164592" cy="164592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280160" y="4389120"/>
            <a:ext cx="4005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Separate tools for rewards and progress</a:t>
            </a:r>
            <a:endParaRPr lang="en-US" sz="1120" dirty="0"/>
          </a:p>
        </p:txBody>
      </p:sp>
      <p:pic>
        <p:nvPicPr>
          <p:cNvPr id="17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87552" y="4965192"/>
            <a:ext cx="164592" cy="164592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1280160" y="4910328"/>
            <a:ext cx="400507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Limited community participation</a:t>
            </a:r>
            <a:endParaRPr lang="en-US" sz="1120" dirty="0"/>
          </a:p>
        </p:txBody>
      </p:sp>
      <p:pic>
        <p:nvPicPr>
          <p:cNvPr id="19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711696" y="3401568"/>
            <a:ext cx="182880" cy="18288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7022592" y="3346704"/>
            <a:ext cx="4096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D6E1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Service directory, marketplace and promotions</a:t>
            </a:r>
            <a:endParaRPr lang="en-US" sz="1120" dirty="0"/>
          </a:p>
        </p:txBody>
      </p:sp>
      <p:pic>
        <p:nvPicPr>
          <p:cNvPr id="21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711696" y="3922776"/>
            <a:ext cx="182880" cy="182880"/>
          </a:xfrm>
          <a:prstGeom prst="rect">
            <a:avLst/>
          </a:prstGeom>
        </p:spPr>
      </p:pic>
      <p:sp>
        <p:nvSpPr>
          <p:cNvPr id="22" name="Text 13"/>
          <p:cNvSpPr/>
          <p:nvPr/>
        </p:nvSpPr>
        <p:spPr>
          <a:xfrm>
            <a:off x="7022592" y="3867912"/>
            <a:ext cx="4096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D6E1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Direct customer contact and public discovery</a:t>
            </a:r>
            <a:endParaRPr lang="en-US" sz="1120" dirty="0"/>
          </a:p>
        </p:txBody>
      </p:sp>
      <p:pic>
        <p:nvPicPr>
          <p:cNvPr id="23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711696" y="4443984"/>
            <a:ext cx="182880" cy="182880"/>
          </a:xfrm>
          <a:prstGeom prst="rect">
            <a:avLst/>
          </a:prstGeom>
        </p:spPr>
      </p:pic>
      <p:sp>
        <p:nvSpPr>
          <p:cNvPr id="24" name="Text 14"/>
          <p:cNvSpPr/>
          <p:nvPr/>
        </p:nvSpPr>
        <p:spPr>
          <a:xfrm>
            <a:off x="7022592" y="4389120"/>
            <a:ext cx="4096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D6E1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Wallet, referral rewards and leadership progress</a:t>
            </a:r>
            <a:endParaRPr lang="en-US" sz="1120" dirty="0"/>
          </a:p>
        </p:txBody>
      </p:sp>
      <p:pic>
        <p:nvPicPr>
          <p:cNvPr id="25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11696" y="4965192"/>
            <a:ext cx="182880" cy="182880"/>
          </a:xfrm>
          <a:prstGeom prst="rect">
            <a:avLst/>
          </a:prstGeom>
        </p:spPr>
      </p:pic>
      <p:sp>
        <p:nvSpPr>
          <p:cNvPr id="26" name="Text 15"/>
          <p:cNvSpPr/>
          <p:nvPr/>
        </p:nvSpPr>
        <p:spPr>
          <a:xfrm>
            <a:off x="7022592" y="4910328"/>
            <a:ext cx="409651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20" dirty="0">
                <a:solidFill>
                  <a:srgbClr val="D6E1F2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Member-powered commerce and network growth</a:t>
            </a:r>
            <a:endParaRPr lang="en-US" sz="1120" dirty="0"/>
          </a:p>
        </p:txBody>
      </p:sp>
      <p:sp>
        <p:nvSpPr>
          <p:cNvPr id="27" name="Shape 16"/>
          <p:cNvSpPr/>
          <p:nvPr/>
        </p:nvSpPr>
        <p:spPr>
          <a:xfrm>
            <a:off x="6693408" y="5285232"/>
            <a:ext cx="1755648" cy="292608"/>
          </a:xfrm>
          <a:prstGeom prst="roundRect">
            <a:avLst>
              <a:gd name="adj" fmla="val 37500"/>
            </a:avLst>
          </a:prstGeom>
          <a:solidFill>
            <a:srgbClr val="173A70"/>
          </a:solidFill>
          <a:ln w="12700">
            <a:solidFill>
              <a:srgbClr val="173A70"/>
            </a:solidFill>
            <a:prstDash val="solid"/>
          </a:ln>
        </p:spPr>
      </p:sp>
      <p:sp>
        <p:nvSpPr>
          <p:cNvPr id="28" name="Text 17"/>
          <p:cNvSpPr/>
          <p:nvPr/>
        </p:nvSpPr>
        <p:spPr>
          <a:xfrm>
            <a:off x="6766560" y="5340096"/>
            <a:ext cx="1609344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B9CDF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MARKETPLACE + MORE</a:t>
            </a:r>
            <a:endParaRPr lang="en-US" sz="850" dirty="0"/>
          </a:p>
        </p:txBody>
      </p:sp>
      <p:sp>
        <p:nvSpPr>
          <p:cNvPr id="29" name="Text 18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7A879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- Resource Palm T-code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7A879A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7B8A9D"/>
                </a:solidFill>
                <a:latin typeface="Inter"/>
              </a:rPr>
              <a:t>14</a:t>
            </a:r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292608"/>
            <a:ext cx="2057400" cy="566928"/>
          </a:xfrm>
          <a:prstGeom prst="roundRect">
            <a:avLst>
              <a:gd name="adj" fmla="val 19355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  <a:effectLst>
            <a:outerShdw sx="100000" sy="100000" kx="0" ky="0" algn="bl" rotWithShape="0" blurRad="3.1463738914276248e+131" dist="1.678066075428067e+131" dir="3.581397499475881e+154">
              <a:srgbClr val="071A33">
                <a:alpha val="1e+159"/>
              </a:srgbClr>
            </a:outerShdw>
          </a:effectLst>
        </p:spPr>
      </p:sp>
      <p:pic>
        <p:nvPicPr>
          <p:cNvPr id="3" name="Image 0" descr="/mnt/data/rptcode_assets/rptcode_logo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8618" y="384048"/>
            <a:ext cx="989428" cy="3657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58368" y="1325880"/>
            <a:ext cx="662940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4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Get visible. Build your network.</a:t>
            </a:r>
            <a:endParaRPr lang="en-US" sz="3700" dirty="0"/>
          </a:p>
          <a:p>
            <a:pPr indent="0" marL="0">
              <a:lnSpc>
                <a:spcPct val="94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Grow with RPTCODE.</a:t>
            </a:r>
            <a:endParaRPr lang="en-US" sz="3700" dirty="0"/>
          </a:p>
        </p:txBody>
      </p:sp>
      <p:sp>
        <p:nvSpPr>
          <p:cNvPr id="5" name="Text 2"/>
          <p:cNvSpPr/>
          <p:nvPr/>
        </p:nvSpPr>
        <p:spPr>
          <a:xfrm>
            <a:off x="676656" y="3072384"/>
            <a:ext cx="58521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7000"/>
              </a:lnSpc>
              <a:buNone/>
            </a:pPr>
            <a:r>
              <a:rPr lang="en-US" sz="1600" dirty="0">
                <a:solidFill>
                  <a:srgbClr val="CFDAE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Choose your growth path: showcase what you do, share your referral link, or combine both.</a:t>
            </a:r>
            <a:endParaRPr lang="en-US" sz="16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3232" y="4142232"/>
            <a:ext cx="219456" cy="2194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60704" y="4114800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 Create your account</a:t>
            </a:r>
            <a:endParaRPr lang="en-US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3232" y="4718304"/>
            <a:ext cx="219456" cy="21945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1060704" y="4690872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2. Activate and verify</a:t>
            </a:r>
            <a:endParaRPr lang="en-US" sz="12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13232" y="5294376"/>
            <a:ext cx="219456" cy="21945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1060704" y="5266944"/>
            <a:ext cx="3703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3. List, refer and grow</a:t>
            </a:r>
            <a:endParaRPr lang="en-US" sz="1250" dirty="0"/>
          </a:p>
        </p:txBody>
      </p:sp>
      <p:sp>
        <p:nvSpPr>
          <p:cNvPr id="12" name="Shape 6"/>
          <p:cNvSpPr/>
          <p:nvPr/>
        </p:nvSpPr>
        <p:spPr>
          <a:xfrm>
            <a:off x="7635240" y="1325880"/>
            <a:ext cx="3566160" cy="4251960"/>
          </a:xfrm>
          <a:prstGeom prst="roundRect">
            <a:avLst>
              <a:gd name="adj" fmla="val 3333"/>
            </a:avLst>
          </a:prstGeom>
          <a:solidFill>
            <a:srgbClr val="FFFFFF">
              <a:alpha val="98000"/>
            </a:srgbClr>
          </a:solidFill>
          <a:ln w="12700">
            <a:solidFill>
              <a:srgbClr val="8FA9D8">
                <a:alpha val="60000"/>
              </a:srgbClr>
            </a:solidFill>
            <a:prstDash val="solid"/>
          </a:ln>
          <a:effectLst>
            <a:outerShdw sx="100000" sy="100000" kx="0" ky="0" algn="bl" rotWithShape="0" blurRad="4096766000000" dist="2458059600000" dir="9720000000000000">
              <a:srgbClr val="071A33">
                <a:alpha val="140000000000000"/>
              </a:srgbClr>
            </a:outerShdw>
          </a:effectLst>
        </p:spPr>
      </p:sp>
      <p:sp>
        <p:nvSpPr>
          <p:cNvPr id="13" name="Text 7"/>
          <p:cNvSpPr/>
          <p:nvPr/>
        </p:nvSpPr>
        <p:spPr>
          <a:xfrm>
            <a:off x="8001000" y="1719072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A1526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Start here</a:t>
            </a:r>
            <a:endParaRPr lang="en-US" sz="2000" dirty="0"/>
          </a:p>
        </p:txBody>
      </p:sp>
      <p:pic>
        <p:nvPicPr>
          <p:cNvPr id="14" name="Image 4" descr="/mnt/data/rptcode_assets/rptcode_qr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57032" y="2286000"/>
            <a:ext cx="2331720" cy="2331720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8028432" y="4800600"/>
            <a:ext cx="2788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3F68E8"/>
                </a:solidFill>
                <a:latin typeface="Inter Display" pitchFamily="34" charset="0"/>
                <a:ea typeface="Inter Display" pitchFamily="34" charset="-122"/>
                <a:cs typeface="Inter Display" pitchFamily="34" charset="-120"/>
              </a:rPr>
              <a:t>rptcode.com</a:t>
            </a:r>
            <a:endParaRPr lang="en-US" sz="1800" dirty="0"/>
          </a:p>
        </p:txBody>
      </p:sp>
      <p:sp>
        <p:nvSpPr>
          <p:cNvPr id="16" name="Text 9"/>
          <p:cNvSpPr/>
          <p:nvPr/>
        </p:nvSpPr>
        <p:spPr>
          <a:xfrm>
            <a:off x="8001000" y="5175504"/>
            <a:ext cx="2834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dirty="0">
                <a:solidFill>
                  <a:srgbClr val="55657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Create an account and explore the marketplace.</a:t>
            </a:r>
            <a:endParaRPr lang="en-US" sz="1040" dirty="0"/>
          </a:p>
        </p:txBody>
      </p:sp>
      <p:sp>
        <p:nvSpPr>
          <p:cNvPr id="17" name="Text 10"/>
          <p:cNvSpPr/>
          <p:nvPr/>
        </p:nvSpPr>
        <p:spPr>
          <a:xfrm>
            <a:off x="594360" y="6199632"/>
            <a:ext cx="10927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00" i="1" dirty="0">
                <a:solidFill>
                  <a:srgbClr val="9FB0C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Rewards and leadership figures are subject to verified activity, qualification, eligibility, platform terms and approval. This presentation does not guarantee income.</a:t>
            </a:r>
            <a:endParaRPr lang="en-US" sz="800" dirty="0"/>
          </a:p>
        </p:txBody>
      </p:sp>
      <p:sp>
        <p:nvSpPr>
          <p:cNvPr id="18" name="Text 11"/>
          <p:cNvSpPr/>
          <p:nvPr/>
        </p:nvSpPr>
        <p:spPr>
          <a:xfrm>
            <a:off x="502920" y="6473952"/>
            <a:ext cx="4846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A7B7C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RPTCODE | Visibility. Marketplace. Member Rewards.</a:t>
            </a:r>
            <a:endParaRPr lang="en-US" sz="8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75720" y="6510528"/>
            <a:ext cx="320040" cy="18288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A7B7CF"/>
                </a:solidFill>
                <a:latin typeface="Inter"/>
                <a:ea typeface="Inter"/>
                <a:cs typeface="Inter"/>
              </a:defRPr>
            </a:lvl1pPr>
          </a:lstStyle>
          <a:p>
            <a:pPr algn="r"/>
            <a:r>
              <a:rPr sz="800">
                <a:solidFill>
                  <a:srgbClr val="FFFFFF"/>
                </a:solidFill>
                <a:latin typeface="Inter"/>
              </a:rPr>
              <a:t>15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RPTCODE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RPTCODE - Visibility, Marketplace and Member Rewards</dc:title>
  <dc:subject>RPTCODE marketplace, referral rewards, and leadership programme</dc:subject>
  <dc:creator>OpenAI</dc:creator>
  <cp:lastModifiedBy>OpenAI</cp:lastModifiedBy>
  <cp:revision>1</cp:revision>
  <dcterms:created xsi:type="dcterms:W3CDTF">2026-07-19T06:58:51Z</dcterms:created>
  <dcterms:modified xsi:type="dcterms:W3CDTF">2026-07-19T06:58:51Z</dcterms:modified>
</cp:coreProperties>
</file>